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4"/>
  </p:sldMasterIdLst>
  <p:notesMasterIdLst>
    <p:notesMasterId r:id="rId26"/>
  </p:notesMasterIdLst>
  <p:handoutMasterIdLst>
    <p:handoutMasterId r:id="rId27"/>
  </p:handoutMasterIdLst>
  <p:sldIdLst>
    <p:sldId id="350" r:id="rId5"/>
    <p:sldId id="361" r:id="rId6"/>
    <p:sldId id="363" r:id="rId7"/>
    <p:sldId id="357" r:id="rId8"/>
    <p:sldId id="366" r:id="rId9"/>
    <p:sldId id="367" r:id="rId10"/>
    <p:sldId id="368" r:id="rId11"/>
    <p:sldId id="355" r:id="rId12"/>
    <p:sldId id="365" r:id="rId13"/>
    <p:sldId id="369" r:id="rId14"/>
    <p:sldId id="376" r:id="rId15"/>
    <p:sldId id="353" r:id="rId16"/>
    <p:sldId id="372" r:id="rId17"/>
    <p:sldId id="370" r:id="rId18"/>
    <p:sldId id="371" r:id="rId19"/>
    <p:sldId id="373" r:id="rId20"/>
    <p:sldId id="374" r:id="rId21"/>
    <p:sldId id="356" r:id="rId22"/>
    <p:sldId id="375" r:id="rId23"/>
    <p:sldId id="362" r:id="rId24"/>
    <p:sldId id="3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FEA182-0B39-4043-BD61-EA67402C6C86}">
          <p14:sldIdLst>
            <p14:sldId id="350"/>
            <p14:sldId id="361"/>
            <p14:sldId id="363"/>
            <p14:sldId id="357"/>
            <p14:sldId id="366"/>
            <p14:sldId id="367"/>
            <p14:sldId id="368"/>
            <p14:sldId id="355"/>
            <p14:sldId id="365"/>
            <p14:sldId id="369"/>
            <p14:sldId id="376"/>
            <p14:sldId id="353"/>
            <p14:sldId id="372"/>
            <p14:sldId id="370"/>
            <p14:sldId id="371"/>
            <p14:sldId id="373"/>
            <p14:sldId id="374"/>
            <p14:sldId id="356"/>
            <p14:sldId id="375"/>
            <p14:sldId id="362"/>
            <p14:sldId id="3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5226" autoAdjust="0"/>
  </p:normalViewPr>
  <p:slideViewPr>
    <p:cSldViewPr snapToGrid="0">
      <p:cViewPr varScale="1">
        <p:scale>
          <a:sx n="72" d="100"/>
          <a:sy n="72" d="100"/>
        </p:scale>
        <p:origin x="570" y="6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E910-2986-4B8E-9C6D-4B1C7E9D05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F3D241-8C53-4F8F-9D69-07103E487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9FF868-8326-45E9-A466-E52467AE08BB}"/>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5" name="Footer Placeholder 4">
            <a:extLst>
              <a:ext uri="{FF2B5EF4-FFF2-40B4-BE49-F238E27FC236}">
                <a16:creationId xmlns:a16="http://schemas.microsoft.com/office/drawing/2014/main" id="{7E6A90FB-0D6B-44E5-AE09-8DC365607F62}"/>
              </a:ext>
            </a:extLst>
          </p:cNvPr>
          <p:cNvSpPr>
            <a:spLocks noGrp="1"/>
          </p:cNvSpPr>
          <p:nvPr>
            <p:ph type="ftr" sz="quarter" idx="11"/>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4E038017-FD18-4AE8-84A6-783061EC259C}"/>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65483545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60F6-1232-4D94-B5EC-4F45D821E6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EA7F0D-6E0C-4CF5-9B87-66E1889F1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7E9BF-6982-44E1-9150-71960227C330}"/>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5" name="Footer Placeholder 4">
            <a:extLst>
              <a:ext uri="{FF2B5EF4-FFF2-40B4-BE49-F238E27FC236}">
                <a16:creationId xmlns:a16="http://schemas.microsoft.com/office/drawing/2014/main" id="{4405BD88-F63E-4C70-954F-1741D55B32BE}"/>
              </a:ext>
            </a:extLst>
          </p:cNvPr>
          <p:cNvSpPr>
            <a:spLocks noGrp="1"/>
          </p:cNvSpPr>
          <p:nvPr>
            <p:ph type="ftr" sz="quarter" idx="11"/>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B31067E0-70E1-44FC-81CB-00E14486E945}"/>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3953931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A864BA-5AC7-41F2-8607-FEBC42CB9C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CE79F1-F9FA-4FA6-9BCC-6153F1DBAA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9970F-B8E6-421F-AF64-49478309125E}"/>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5" name="Footer Placeholder 4">
            <a:extLst>
              <a:ext uri="{FF2B5EF4-FFF2-40B4-BE49-F238E27FC236}">
                <a16:creationId xmlns:a16="http://schemas.microsoft.com/office/drawing/2014/main" id="{D596B49A-8867-4079-91BB-F6DA1D88AC30}"/>
              </a:ext>
            </a:extLst>
          </p:cNvPr>
          <p:cNvSpPr>
            <a:spLocks noGrp="1"/>
          </p:cNvSpPr>
          <p:nvPr>
            <p:ph type="ftr" sz="quarter" idx="11"/>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2A878F90-C814-4EF2-BC3E-A7D68D3AC47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50617825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2368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November 10, 2021</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43875500"/>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November 10, 2021</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1696129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562928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November 10, 2021</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1239257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November 10, 2021</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607847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November 10, 2021</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460097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November 10, 2021</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4696216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2FA1-452D-4AB7-B516-33A270EF41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45E9EE-F0AA-4F30-B083-8E1446E0B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F249F-A3B5-4BE1-B814-0DD52A4B289B}"/>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5" name="Footer Placeholder 4">
            <a:extLst>
              <a:ext uri="{FF2B5EF4-FFF2-40B4-BE49-F238E27FC236}">
                <a16:creationId xmlns:a16="http://schemas.microsoft.com/office/drawing/2014/main" id="{12C1940C-5F8C-4169-9277-9DA25D291225}"/>
              </a:ext>
            </a:extLst>
          </p:cNvPr>
          <p:cNvSpPr>
            <a:spLocks noGrp="1"/>
          </p:cNvSpPr>
          <p:nvPr>
            <p:ph type="ftr" sz="quarter" idx="11"/>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F07F22C9-15B3-43C6-A677-C64DAE9F2412}"/>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12222675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November 10, 2021</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2600060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774497404"/>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5D70-39B9-4665-B7D3-40C83F8192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8D5DDF-714D-4D48-98DA-51CEBB2C8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9EBC24-F609-4DD5-87DD-4D987FB77E60}"/>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5" name="Footer Placeholder 4">
            <a:extLst>
              <a:ext uri="{FF2B5EF4-FFF2-40B4-BE49-F238E27FC236}">
                <a16:creationId xmlns:a16="http://schemas.microsoft.com/office/drawing/2014/main" id="{4F15DA4E-5CF4-40C1-AD36-B1AB5E1AE6D1}"/>
              </a:ext>
            </a:extLst>
          </p:cNvPr>
          <p:cNvSpPr>
            <a:spLocks noGrp="1"/>
          </p:cNvSpPr>
          <p:nvPr>
            <p:ph type="ftr" sz="quarter" idx="11"/>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D7605313-80D6-4B37-80C1-F5948CFC9158}"/>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2054494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0A42-FD2A-4D45-AD38-790C262D1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DDCEFC-5120-421A-A11E-CC75B7544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99FF07-434A-48D3-8D3C-57EC27BA1E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7025A6-9310-4B9B-A3C2-4CBCCED3C39E}"/>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6" name="Footer Placeholder 5">
            <a:extLst>
              <a:ext uri="{FF2B5EF4-FFF2-40B4-BE49-F238E27FC236}">
                <a16:creationId xmlns:a16="http://schemas.microsoft.com/office/drawing/2014/main" id="{F2C69A49-7242-45D2-B717-41BEF073886D}"/>
              </a:ext>
            </a:extLst>
          </p:cNvPr>
          <p:cNvSpPr>
            <a:spLocks noGrp="1"/>
          </p:cNvSpPr>
          <p:nvPr>
            <p:ph type="ftr" sz="quarter" idx="11"/>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6E95B194-C2F5-4CBE-ADF4-CDE274454571}"/>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08263611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2C17-951A-4CFB-9333-C4198A7A3F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E447EC-5498-42B4-8868-9E72C09A6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601585-9B7B-41F1-B25C-0829982D80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51E349-30F3-49CC-B349-BCC1A9A99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0BB97-D6B9-419A-8D9A-7D62F659DF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3F0458-D51C-4E31-9938-D7DDBA6957DB}"/>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8" name="Footer Placeholder 7">
            <a:extLst>
              <a:ext uri="{FF2B5EF4-FFF2-40B4-BE49-F238E27FC236}">
                <a16:creationId xmlns:a16="http://schemas.microsoft.com/office/drawing/2014/main" id="{792C5E78-639C-4C17-BF4C-B6404301CF80}"/>
              </a:ext>
            </a:extLst>
          </p:cNvPr>
          <p:cNvSpPr>
            <a:spLocks noGrp="1"/>
          </p:cNvSpPr>
          <p:nvPr>
            <p:ph type="ftr" sz="quarter" idx="11"/>
          </p:nvPr>
        </p:nvSpPr>
        <p:spPr/>
        <p:txBody>
          <a:bodyPr/>
          <a:lstStyle/>
          <a:p>
            <a:r>
              <a:rPr lang="en-US"/>
              <a:t>Annual Review</a:t>
            </a:r>
            <a:endParaRPr lang="en-US" b="0" dirty="0"/>
          </a:p>
        </p:txBody>
      </p:sp>
      <p:sp>
        <p:nvSpPr>
          <p:cNvPr id="9" name="Slide Number Placeholder 8">
            <a:extLst>
              <a:ext uri="{FF2B5EF4-FFF2-40B4-BE49-F238E27FC236}">
                <a16:creationId xmlns:a16="http://schemas.microsoft.com/office/drawing/2014/main" id="{2CA2DA9A-CB7E-4741-B180-B88FE1682C85}"/>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03565402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0F62-1CCA-415D-AB95-C78D6A6B94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70871D-A4A3-42CF-B96A-78980803C3FB}"/>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4" name="Footer Placeholder 3">
            <a:extLst>
              <a:ext uri="{FF2B5EF4-FFF2-40B4-BE49-F238E27FC236}">
                <a16:creationId xmlns:a16="http://schemas.microsoft.com/office/drawing/2014/main" id="{0FAC546B-A0F7-49BF-A0DD-F09DF6855212}"/>
              </a:ext>
            </a:extLst>
          </p:cNvPr>
          <p:cNvSpPr>
            <a:spLocks noGrp="1"/>
          </p:cNvSpPr>
          <p:nvPr>
            <p:ph type="ftr" sz="quarter" idx="11"/>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06A092E8-8243-48DF-9F4D-FC877D82CD00}"/>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13623747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52229-1F9C-4858-9830-BA2375B6D556}"/>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3" name="Footer Placeholder 2">
            <a:extLst>
              <a:ext uri="{FF2B5EF4-FFF2-40B4-BE49-F238E27FC236}">
                <a16:creationId xmlns:a16="http://schemas.microsoft.com/office/drawing/2014/main" id="{5EC97405-D943-4EEA-8F73-11F44EA7C0E6}"/>
              </a:ext>
            </a:extLst>
          </p:cNvPr>
          <p:cNvSpPr>
            <a:spLocks noGrp="1"/>
          </p:cNvSpPr>
          <p:nvPr>
            <p:ph type="ftr" sz="quarter" idx="11"/>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EB3A0908-78D7-4D95-B64A-4981162A4D72}"/>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48158093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A0B5-E2B4-4EE5-A108-10504F391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53C575-B66F-474A-B9B2-36D13429E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E3407D-9278-405F-926A-07533D681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0B226-F5C1-4147-BB54-7474DA8EA3FB}"/>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6" name="Footer Placeholder 5">
            <a:extLst>
              <a:ext uri="{FF2B5EF4-FFF2-40B4-BE49-F238E27FC236}">
                <a16:creationId xmlns:a16="http://schemas.microsoft.com/office/drawing/2014/main" id="{6AF6C9D9-E297-486F-9D70-769FE78AEE1D}"/>
              </a:ext>
            </a:extLst>
          </p:cNvPr>
          <p:cNvSpPr>
            <a:spLocks noGrp="1"/>
          </p:cNvSpPr>
          <p:nvPr>
            <p:ph type="ftr" sz="quarter" idx="11"/>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0BF5F796-F0F2-4B55-B663-B8287F9BA952}"/>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9389300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108A-7B34-4157-9471-41C8E18CB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BE857B-ECDA-498D-9738-218AAF68A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3D3CE1-6CE7-463F-AE1B-9DA4DACDB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CFA55-3C50-41A7-AC0C-07874BA68A7C}"/>
              </a:ext>
            </a:extLst>
          </p:cNvPr>
          <p:cNvSpPr>
            <a:spLocks noGrp="1"/>
          </p:cNvSpPr>
          <p:nvPr>
            <p:ph type="dt" sz="half" idx="10"/>
          </p:nvPr>
        </p:nvSpPr>
        <p:spPr/>
        <p:txBody>
          <a:bodyPr/>
          <a:lstStyle/>
          <a:p>
            <a:fld id="{6FCA8E82-58CD-E045-8B98-B7A85B79B752}" type="datetime4">
              <a:rPr lang="en-US" smtClean="0"/>
              <a:pPr/>
              <a:t>November 10, 2021</a:t>
            </a:fld>
            <a:endParaRPr lang="en-US" dirty="0">
              <a:latin typeface="+mn-lt"/>
            </a:endParaRPr>
          </a:p>
        </p:txBody>
      </p:sp>
      <p:sp>
        <p:nvSpPr>
          <p:cNvPr id="6" name="Footer Placeholder 5">
            <a:extLst>
              <a:ext uri="{FF2B5EF4-FFF2-40B4-BE49-F238E27FC236}">
                <a16:creationId xmlns:a16="http://schemas.microsoft.com/office/drawing/2014/main" id="{1DDA2F65-146D-41CC-A1B5-3ED4DBD0B32E}"/>
              </a:ext>
            </a:extLst>
          </p:cNvPr>
          <p:cNvSpPr>
            <a:spLocks noGrp="1"/>
          </p:cNvSpPr>
          <p:nvPr>
            <p:ph type="ftr" sz="quarter" idx="11"/>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4465082D-D933-462D-A706-E1A191874068}"/>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5112906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82418-7390-4FAF-A231-1238CCBEB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1A0C10-07A2-47BD-9985-AFFFAF421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3A4AFC-0840-4167-9AAE-A22AA823B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A8E82-58CD-E045-8B98-B7A85B79B752}" type="datetime4">
              <a:rPr lang="en-US" smtClean="0"/>
              <a:pPr/>
              <a:t>November 10, 2021</a:t>
            </a:fld>
            <a:endParaRPr lang="en-US" dirty="0">
              <a:latin typeface="+mn-lt"/>
            </a:endParaRPr>
          </a:p>
        </p:txBody>
      </p:sp>
      <p:sp>
        <p:nvSpPr>
          <p:cNvPr id="5" name="Footer Placeholder 4">
            <a:extLst>
              <a:ext uri="{FF2B5EF4-FFF2-40B4-BE49-F238E27FC236}">
                <a16:creationId xmlns:a16="http://schemas.microsoft.com/office/drawing/2014/main" id="{F4165105-5F8C-492D-91CB-D532A7B62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Review</a:t>
            </a:r>
            <a:endParaRPr lang="en-US" b="0" dirty="0"/>
          </a:p>
        </p:txBody>
      </p:sp>
      <p:sp>
        <p:nvSpPr>
          <p:cNvPr id="6" name="Slide Number Placeholder 5">
            <a:extLst>
              <a:ext uri="{FF2B5EF4-FFF2-40B4-BE49-F238E27FC236}">
                <a16:creationId xmlns:a16="http://schemas.microsoft.com/office/drawing/2014/main" id="{08F024EB-BAA8-410D-9012-D46601801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14948973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3" r:id="rId13"/>
    <p:sldLayoutId id="2147483735" r:id="rId14"/>
    <p:sldLayoutId id="2147483737" r:id="rId15"/>
    <p:sldLayoutId id="2147483738" r:id="rId16"/>
    <p:sldLayoutId id="2147483739" r:id="rId17"/>
    <p:sldLayoutId id="2147483740" r:id="rId18"/>
    <p:sldLayoutId id="2147483741" r:id="rId19"/>
    <p:sldLayoutId id="2147483742" r:id="rId20"/>
    <p:sldLayoutId id="2147483743"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p15:clr>
            <a:srgbClr val="547EBF"/>
          </p15:clr>
        </p15:guide>
        <p15:guide id="2" pos="39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hyperlink" Target="https://localplan.northlincs.gov.uk/contac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ocalplan.northlincs.gov.uk/"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B5D3CE-FAC7-4B0E-80C1-B80424058A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818" b="93091" l="9746" r="89831">
                        <a14:foregroundMark x1="14831" y1="65455" x2="16102" y2="70182"/>
                        <a14:foregroundMark x1="52966" y1="93091" x2="43644" y2="91636"/>
                        <a14:foregroundMark x1="59746" y1="58182" x2="57203" y2="54545"/>
                        <a14:foregroundMark x1="57203" y1="54545" x2="57203" y2="54545"/>
                        <a14:foregroundMark x1="56780" y1="30909" x2="56780" y2="30909"/>
                        <a14:foregroundMark x1="56780" y1="30909" x2="56780" y2="30909"/>
                        <a14:foregroundMark x1="47881" y1="29818" x2="47881" y2="29818"/>
                        <a14:foregroundMark x1="47881" y1="29818" x2="47881" y2="29818"/>
                        <a14:foregroundMark x1="31780" y1="30545" x2="31780" y2="30545"/>
                        <a14:foregroundMark x1="33475" y1="30909" x2="33475" y2="30909"/>
                        <a14:foregroundMark x1="33051" y1="29818" x2="33051" y2="29818"/>
                        <a14:foregroundMark x1="27119" y1="20727" x2="27119" y2="20727"/>
                        <a14:foregroundMark x1="27119" y1="20727" x2="27119" y2="20727"/>
                        <a14:foregroundMark x1="27119" y1="20727" x2="27119" y2="20727"/>
                        <a14:foregroundMark x1="27119" y1="20727" x2="27119" y2="20727"/>
                        <a14:foregroundMark x1="27119" y1="20727" x2="58051" y2="29455"/>
                        <a14:foregroundMark x1="58051" y1="29455" x2="58475" y2="30545"/>
                        <a14:foregroundMark x1="61864" y1="49091" x2="61864" y2="66545"/>
                        <a14:foregroundMark x1="29237" y1="14182" x2="60593" y2="13818"/>
                        <a14:foregroundMark x1="60593" y1="13818" x2="63136" y2="13818"/>
                        <a14:foregroundMark x1="58475" y1="44727" x2="73729" y2="59636"/>
                        <a14:foregroundMark x1="73729" y1="59636" x2="76695" y2="61091"/>
                        <a14:foregroundMark x1="29661" y1="83636" x2="29661" y2="83636"/>
                        <a14:foregroundMark x1="28390" y1="78545" x2="30508" y2="83636"/>
                        <a14:foregroundMark x1="36864" y1="86909" x2="36017" y2="84000"/>
                        <a14:foregroundMark x1="67797" y1="83636" x2="67373" y2="84000"/>
                      </a14:backgroundRemoval>
                    </a14:imgEffect>
                  </a14:imgLayer>
                </a14:imgProps>
              </a:ext>
            </a:extLst>
          </a:blip>
          <a:srcRect l="7034" r="9172" b="-1"/>
          <a:stretch/>
        </p:blipFill>
        <p:spPr>
          <a:xfrm>
            <a:off x="621675" y="623275"/>
            <a:ext cx="4032621" cy="5607882"/>
          </a:xfrm>
          <a:prstGeom prst="rect">
            <a:avLst/>
          </a:prstGeom>
        </p:spPr>
      </p:pic>
      <p:sp>
        <p:nvSpPr>
          <p:cNvPr id="24"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5465659" y="1188637"/>
            <a:ext cx="5642312" cy="1597228"/>
          </a:xfrm>
        </p:spPr>
        <p:txBody>
          <a:bodyPr vert="horz" lIns="91440" tIns="45720" rIns="91440" bIns="45720" rtlCol="0" anchor="ctr">
            <a:normAutofit/>
          </a:bodyPr>
          <a:lstStyle/>
          <a:p>
            <a:r>
              <a:rPr lang="en-US" sz="5000" spc="-50">
                <a:solidFill>
                  <a:schemeClr val="tx1"/>
                </a:solidFill>
              </a:rPr>
              <a:t>North Lincs Local Plan</a:t>
            </a:r>
            <a:br>
              <a:rPr lang="en-US" sz="5000" spc="-50">
                <a:solidFill>
                  <a:schemeClr val="tx1"/>
                </a:solidFill>
              </a:rPr>
            </a:br>
            <a:r>
              <a:rPr lang="en-US" sz="5000" spc="-50">
                <a:solidFill>
                  <a:schemeClr val="tx1"/>
                </a:solidFill>
              </a:rPr>
              <a:t>Barnetby le Wold</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465659" y="2998278"/>
            <a:ext cx="5642312" cy="1974316"/>
          </a:xfrm>
        </p:spPr>
        <p:txBody>
          <a:bodyPr vert="horz" lIns="91440" tIns="45720" rIns="91440" bIns="45720" rtlCol="0" anchor="t">
            <a:normAutofit/>
          </a:bodyPr>
          <a:lstStyle/>
          <a:p>
            <a:r>
              <a:rPr lang="en-US" sz="3600" b="1" dirty="0">
                <a:solidFill>
                  <a:schemeClr val="tx1"/>
                </a:solidFill>
              </a:rPr>
              <a:t>Public Consultation Session</a:t>
            </a:r>
          </a:p>
          <a:p>
            <a:r>
              <a:rPr lang="en-US" sz="2400" dirty="0">
                <a:solidFill>
                  <a:schemeClr val="tx1"/>
                </a:solidFill>
              </a:rPr>
              <a:t>Extraordinary Meeting – Barnetby Parish Council</a:t>
            </a:r>
          </a:p>
          <a:p>
            <a:r>
              <a:rPr lang="en-US" sz="2400" dirty="0">
                <a:solidFill>
                  <a:schemeClr val="tx1"/>
                </a:solidFill>
              </a:rPr>
              <a:t>Wednesday 10 November 2021</a:t>
            </a:r>
          </a:p>
          <a:p>
            <a:pPr indent="-228600">
              <a:buFont typeface="Arial" panose="020B0604020202020204" pitchFamily="34" charset="0"/>
              <a:buChar char="•"/>
            </a:pPr>
            <a:endParaRPr lang="en-US" sz="2400" dirty="0">
              <a:solidFill>
                <a:schemeClr val="tx1"/>
              </a:solidFill>
            </a:endParaRPr>
          </a:p>
          <a:p>
            <a:pPr indent="-22860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9EF7-6376-4DC4-B0E8-A33B0BCDBD71}"/>
              </a:ext>
            </a:extLst>
          </p:cNvPr>
          <p:cNvSpPr>
            <a:spLocks noGrp="1"/>
          </p:cNvSpPr>
          <p:nvPr>
            <p:ph type="title"/>
          </p:nvPr>
        </p:nvSpPr>
        <p:spPr>
          <a:xfrm>
            <a:off x="964023" y="879063"/>
            <a:ext cx="9531699" cy="610863"/>
          </a:xfrm>
        </p:spPr>
        <p:txBody>
          <a:bodyPr>
            <a:normAutofit/>
          </a:bodyPr>
          <a:lstStyle/>
          <a:p>
            <a:r>
              <a:rPr lang="en-GB" dirty="0">
                <a:solidFill>
                  <a:schemeClr val="bg1"/>
                </a:solidFill>
              </a:rPr>
              <a:t>Local Plan – Extracts for Barnetby le </a:t>
            </a:r>
            <a:r>
              <a:rPr lang="en-GB" dirty="0" err="1">
                <a:solidFill>
                  <a:schemeClr val="bg1"/>
                </a:solidFill>
              </a:rPr>
              <a:t>Wold</a:t>
            </a:r>
            <a:r>
              <a:rPr lang="en-GB" dirty="0">
                <a:solidFill>
                  <a:schemeClr val="bg1"/>
                </a:solidFill>
              </a:rPr>
              <a:t>  </a:t>
            </a:r>
          </a:p>
        </p:txBody>
      </p:sp>
      <p:sp>
        <p:nvSpPr>
          <p:cNvPr id="3" name="Text Placeholder 2">
            <a:extLst>
              <a:ext uri="{FF2B5EF4-FFF2-40B4-BE49-F238E27FC236}">
                <a16:creationId xmlns:a16="http://schemas.microsoft.com/office/drawing/2014/main" id="{04FB8253-E4D9-4F4F-B9E9-CE52034993DC}"/>
              </a:ext>
            </a:extLst>
          </p:cNvPr>
          <p:cNvSpPr>
            <a:spLocks noGrp="1"/>
          </p:cNvSpPr>
          <p:nvPr>
            <p:ph type="body" idx="1"/>
          </p:nvPr>
        </p:nvSpPr>
        <p:spPr/>
        <p:txBody>
          <a:bodyPr/>
          <a:lstStyle/>
          <a:p>
            <a:r>
              <a:rPr lang="en-GB" b="1" dirty="0">
                <a:solidFill>
                  <a:schemeClr val="accent4">
                    <a:lumMod val="75000"/>
                  </a:schemeClr>
                </a:solidFill>
              </a:rPr>
              <a:t>Employment</a:t>
            </a:r>
          </a:p>
        </p:txBody>
      </p:sp>
      <p:sp>
        <p:nvSpPr>
          <p:cNvPr id="6" name="Content Placeholder 5">
            <a:extLst>
              <a:ext uri="{FF2B5EF4-FFF2-40B4-BE49-F238E27FC236}">
                <a16:creationId xmlns:a16="http://schemas.microsoft.com/office/drawing/2014/main" id="{EE11D7D1-CEBB-4AA3-982E-15A32F0E4BDA}"/>
              </a:ext>
            </a:extLst>
          </p:cNvPr>
          <p:cNvSpPr>
            <a:spLocks noGrp="1"/>
          </p:cNvSpPr>
          <p:nvPr>
            <p:ph sz="half" idx="11"/>
          </p:nvPr>
        </p:nvSpPr>
        <p:spPr>
          <a:xfrm>
            <a:off x="4446178" y="2799145"/>
            <a:ext cx="3159672" cy="3813689"/>
          </a:xfrm>
        </p:spPr>
        <p:txBody>
          <a:bodyPr>
            <a:normAutofit/>
          </a:bodyPr>
          <a:lstStyle/>
          <a:p>
            <a:pPr marL="0" indent="0">
              <a:buNone/>
            </a:pPr>
            <a:r>
              <a:rPr lang="en-US" dirty="0">
                <a:solidFill>
                  <a:schemeClr val="bg1"/>
                </a:solidFill>
              </a:rPr>
              <a:t>Provide local employment opportunities, and key services and facilities for their surrounding areas, these settlements will be the focus for an appropriate level of growth.</a:t>
            </a:r>
          </a:p>
          <a:p>
            <a:pPr marL="0" indent="0">
              <a:buNone/>
            </a:pPr>
            <a:r>
              <a:rPr lang="en-US" dirty="0">
                <a:solidFill>
                  <a:schemeClr val="bg1"/>
                </a:solidFill>
              </a:rPr>
              <a:t> This will be through the provision of </a:t>
            </a:r>
            <a:r>
              <a:rPr lang="en-US" b="1" dirty="0">
                <a:solidFill>
                  <a:schemeClr val="bg1"/>
                </a:solidFill>
              </a:rPr>
              <a:t>allocated sites </a:t>
            </a:r>
            <a:r>
              <a:rPr lang="en-US" dirty="0">
                <a:solidFill>
                  <a:schemeClr val="bg1"/>
                </a:solidFill>
              </a:rPr>
              <a:t>within this plan, and through non-allocated sites within their defined development limits.</a:t>
            </a:r>
          </a:p>
          <a:p>
            <a:pPr marL="0" indent="0">
              <a:buNone/>
            </a:pPr>
            <a:r>
              <a:rPr lang="en-US" dirty="0">
                <a:solidFill>
                  <a:schemeClr val="bg1"/>
                </a:solidFill>
              </a:rPr>
              <a:t> Any development should reflect the character and nature of each settlement, together with infrastructure </a:t>
            </a:r>
            <a:r>
              <a:rPr lang="en-US" dirty="0" err="1">
                <a:solidFill>
                  <a:schemeClr val="bg1"/>
                </a:solidFill>
              </a:rPr>
              <a:t>capacityThe</a:t>
            </a:r>
            <a:endParaRPr lang="en-GB" dirty="0">
              <a:solidFill>
                <a:schemeClr val="bg1"/>
              </a:solidFill>
            </a:endParaRPr>
          </a:p>
        </p:txBody>
      </p:sp>
      <p:sp>
        <p:nvSpPr>
          <p:cNvPr id="4" name="Content Placeholder 3">
            <a:extLst>
              <a:ext uri="{FF2B5EF4-FFF2-40B4-BE49-F238E27FC236}">
                <a16:creationId xmlns:a16="http://schemas.microsoft.com/office/drawing/2014/main" id="{5ED2010C-6E0C-4052-81F7-C05C0B5E841F}"/>
              </a:ext>
            </a:extLst>
          </p:cNvPr>
          <p:cNvSpPr>
            <a:spLocks noGrp="1"/>
          </p:cNvSpPr>
          <p:nvPr>
            <p:ph sz="half" idx="2"/>
          </p:nvPr>
        </p:nvSpPr>
        <p:spPr>
          <a:xfrm>
            <a:off x="952500" y="2799146"/>
            <a:ext cx="3036477" cy="2674002"/>
          </a:xfrm>
        </p:spPr>
        <p:txBody>
          <a:bodyPr>
            <a:normAutofit/>
          </a:bodyPr>
          <a:lstStyle/>
          <a:p>
            <a:pPr marL="0" indent="0">
              <a:buNone/>
            </a:pPr>
            <a:r>
              <a:rPr lang="en-US" sz="1800" dirty="0">
                <a:solidFill>
                  <a:schemeClr val="bg1"/>
                </a:solidFill>
              </a:rPr>
              <a:t>A number of other employment allocations such at Barnetby Top and Junction 2 of the M180 have been identified that offer good accessibility to the local highway network.</a:t>
            </a:r>
            <a:endParaRPr lang="en-GB" sz="1800" dirty="0">
              <a:solidFill>
                <a:schemeClr val="bg1"/>
              </a:solidFill>
            </a:endParaRPr>
          </a:p>
        </p:txBody>
      </p:sp>
      <p:sp>
        <p:nvSpPr>
          <p:cNvPr id="5" name="Text Placeholder 4">
            <a:extLst>
              <a:ext uri="{FF2B5EF4-FFF2-40B4-BE49-F238E27FC236}">
                <a16:creationId xmlns:a16="http://schemas.microsoft.com/office/drawing/2014/main" id="{381B9B5A-4581-4F75-ADDE-ABCB0D463AD1}"/>
              </a:ext>
            </a:extLst>
          </p:cNvPr>
          <p:cNvSpPr>
            <a:spLocks noGrp="1"/>
          </p:cNvSpPr>
          <p:nvPr>
            <p:ph type="body" idx="10"/>
          </p:nvPr>
        </p:nvSpPr>
        <p:spPr>
          <a:xfrm>
            <a:off x="4446178" y="2300156"/>
            <a:ext cx="3036477" cy="404216"/>
          </a:xfrm>
        </p:spPr>
        <p:txBody>
          <a:bodyPr/>
          <a:lstStyle/>
          <a:p>
            <a:r>
              <a:rPr lang="en-GB" b="1" dirty="0">
                <a:solidFill>
                  <a:schemeClr val="accent4">
                    <a:lumMod val="75000"/>
                  </a:schemeClr>
                </a:solidFill>
              </a:rPr>
              <a:t>Large Service Centre</a:t>
            </a:r>
          </a:p>
        </p:txBody>
      </p:sp>
      <p:sp>
        <p:nvSpPr>
          <p:cNvPr id="8" name="Content Placeholder 7">
            <a:extLst>
              <a:ext uri="{FF2B5EF4-FFF2-40B4-BE49-F238E27FC236}">
                <a16:creationId xmlns:a16="http://schemas.microsoft.com/office/drawing/2014/main" id="{7B47B35F-F3B9-4C27-BD06-458D07FABA96}"/>
              </a:ext>
            </a:extLst>
          </p:cNvPr>
          <p:cNvSpPr>
            <a:spLocks noGrp="1"/>
          </p:cNvSpPr>
          <p:nvPr>
            <p:ph sz="half" idx="13"/>
          </p:nvPr>
        </p:nvSpPr>
        <p:spPr>
          <a:xfrm>
            <a:off x="8187017" y="2799146"/>
            <a:ext cx="3036477" cy="3813688"/>
          </a:xfrm>
        </p:spPr>
        <p:txBody>
          <a:bodyPr>
            <a:noAutofit/>
          </a:bodyPr>
          <a:lstStyle/>
          <a:p>
            <a:pPr marL="0" indent="0">
              <a:buNone/>
            </a:pPr>
            <a:r>
              <a:rPr lang="en-US" dirty="0">
                <a:solidFill>
                  <a:schemeClr val="bg1"/>
                </a:solidFill>
              </a:rPr>
              <a:t>Humberside Airport privately owned airfields across North Lincolnshire </a:t>
            </a:r>
          </a:p>
          <a:p>
            <a:pPr marL="0" indent="0">
              <a:buNone/>
            </a:pPr>
            <a:r>
              <a:rPr lang="en-US" dirty="0">
                <a:solidFill>
                  <a:schemeClr val="bg1"/>
                </a:solidFill>
              </a:rPr>
              <a:t>These facilities provide a valued contribution to North Lincolnshire’s economy and offer commercial and private flying in a variety of forms. </a:t>
            </a:r>
          </a:p>
          <a:p>
            <a:pPr marL="0" indent="0">
              <a:buNone/>
            </a:pPr>
            <a:r>
              <a:rPr lang="en-US" dirty="0">
                <a:solidFill>
                  <a:schemeClr val="bg1"/>
                </a:solidFill>
              </a:rPr>
              <a:t>It is considered that local airfields offering general aviation flying </a:t>
            </a:r>
            <a:r>
              <a:rPr lang="en-US" b="1" dirty="0">
                <a:solidFill>
                  <a:schemeClr val="bg1"/>
                </a:solidFill>
              </a:rPr>
              <a:t>should be protected from development </a:t>
            </a:r>
            <a:r>
              <a:rPr lang="en-US" dirty="0">
                <a:solidFill>
                  <a:schemeClr val="bg1"/>
                </a:solidFill>
              </a:rPr>
              <a:t>that would have an adverse impact on the running and operation of the airfield, unless it can be demonstrated that the airfield use is no longer viable.</a:t>
            </a:r>
            <a:endParaRPr lang="en-GB" dirty="0">
              <a:solidFill>
                <a:schemeClr val="bg1"/>
              </a:solidFill>
            </a:endParaRPr>
          </a:p>
        </p:txBody>
      </p:sp>
      <p:sp>
        <p:nvSpPr>
          <p:cNvPr id="10" name="Footer Placeholder 9">
            <a:extLst>
              <a:ext uri="{FF2B5EF4-FFF2-40B4-BE49-F238E27FC236}">
                <a16:creationId xmlns:a16="http://schemas.microsoft.com/office/drawing/2014/main" id="{B79C9D3E-66BB-44F5-B63A-783686284CBD}"/>
              </a:ext>
            </a:extLst>
          </p:cNvPr>
          <p:cNvSpPr>
            <a:spLocks noGrp="1"/>
          </p:cNvSpPr>
          <p:nvPr>
            <p:ph type="ftr" sz="quarter" idx="15"/>
          </p:nvPr>
        </p:nvSpPr>
        <p:spPr/>
        <p:txBody>
          <a:bodyPr/>
          <a:lstStyle/>
          <a:p>
            <a:r>
              <a:rPr lang="en-US"/>
              <a:t>Annual Review</a:t>
            </a:r>
            <a:endParaRPr lang="en-US" b="0" dirty="0"/>
          </a:p>
        </p:txBody>
      </p:sp>
      <p:sp>
        <p:nvSpPr>
          <p:cNvPr id="11" name="Slide Number Placeholder 10">
            <a:extLst>
              <a:ext uri="{FF2B5EF4-FFF2-40B4-BE49-F238E27FC236}">
                <a16:creationId xmlns:a16="http://schemas.microsoft.com/office/drawing/2014/main" id="{049711CC-D8A3-46C7-A5D3-BFD97BEF76F9}"/>
              </a:ext>
            </a:extLst>
          </p:cNvPr>
          <p:cNvSpPr>
            <a:spLocks noGrp="1"/>
          </p:cNvSpPr>
          <p:nvPr>
            <p:ph type="sldNum" sz="quarter" idx="16"/>
          </p:nvPr>
        </p:nvSpPr>
        <p:spPr/>
        <p:txBody>
          <a:bodyPr/>
          <a:lstStyle/>
          <a:p>
            <a:fld id="{294A09A9-5501-47C1-A89A-A340965A2BE2}" type="slidenum">
              <a:rPr lang="en-US" smtClean="0"/>
              <a:pPr/>
              <a:t>10</a:t>
            </a:fld>
            <a:endParaRPr lang="en-US" dirty="0">
              <a:latin typeface="+mn-lt"/>
            </a:endParaRPr>
          </a:p>
        </p:txBody>
      </p:sp>
      <p:sp>
        <p:nvSpPr>
          <p:cNvPr id="7" name="Text Placeholder 6">
            <a:extLst>
              <a:ext uri="{FF2B5EF4-FFF2-40B4-BE49-F238E27FC236}">
                <a16:creationId xmlns:a16="http://schemas.microsoft.com/office/drawing/2014/main" id="{CBFE11CC-FACD-4505-B96A-DA8EF612FE4A}"/>
              </a:ext>
            </a:extLst>
          </p:cNvPr>
          <p:cNvSpPr>
            <a:spLocks noGrp="1"/>
          </p:cNvSpPr>
          <p:nvPr>
            <p:ph type="body" idx="12"/>
          </p:nvPr>
        </p:nvSpPr>
        <p:spPr/>
        <p:txBody>
          <a:bodyPr/>
          <a:lstStyle/>
          <a:p>
            <a:r>
              <a:rPr lang="en-GB" b="1" dirty="0">
                <a:solidFill>
                  <a:schemeClr val="accent4">
                    <a:lumMod val="75000"/>
                  </a:schemeClr>
                </a:solidFill>
              </a:rPr>
              <a:t>Aviation</a:t>
            </a:r>
          </a:p>
        </p:txBody>
      </p:sp>
    </p:spTree>
    <p:extLst>
      <p:ext uri="{BB962C8B-B14F-4D97-AF65-F5344CB8AC3E}">
        <p14:creationId xmlns:p14="http://schemas.microsoft.com/office/powerpoint/2010/main" val="339315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4CF7713-4D13-49FC-B182-27FD7DA97023}"/>
              </a:ext>
            </a:extLst>
          </p:cNvPr>
          <p:cNvSpPr>
            <a:spLocks noGrp="1"/>
          </p:cNvSpPr>
          <p:nvPr>
            <p:ph type="title"/>
          </p:nvPr>
        </p:nvSpPr>
        <p:spPr>
          <a:xfrm>
            <a:off x="937518" y="2224708"/>
            <a:ext cx="7132320" cy="3289971"/>
          </a:xfrm>
        </p:spPr>
        <p:txBody>
          <a:bodyPr>
            <a:normAutofit fontScale="90000"/>
          </a:bodyPr>
          <a:lstStyle/>
          <a:p>
            <a:pPr marL="0" indent="0">
              <a:buNone/>
            </a:pPr>
            <a:r>
              <a:rPr lang="en-GB" b="1" dirty="0">
                <a:solidFill>
                  <a:schemeClr val="accent4">
                    <a:lumMod val="75000"/>
                  </a:schemeClr>
                </a:solidFill>
              </a:rPr>
              <a:t>New Dwellings and Development Sites</a:t>
            </a:r>
            <a:br>
              <a:rPr lang="en-GB" dirty="0"/>
            </a:br>
            <a:br>
              <a:rPr lang="en-GB" sz="2700" dirty="0"/>
            </a:br>
            <a:r>
              <a:rPr lang="en-GB" sz="2700" dirty="0">
                <a:solidFill>
                  <a:schemeClr val="bg1"/>
                </a:solidFill>
              </a:rPr>
              <a:t>Barnetby Le </a:t>
            </a:r>
            <a:r>
              <a:rPr lang="en-GB" sz="2700" dirty="0" err="1">
                <a:solidFill>
                  <a:schemeClr val="bg1"/>
                </a:solidFill>
              </a:rPr>
              <a:t>Wold</a:t>
            </a:r>
            <a:r>
              <a:rPr lang="en-GB" sz="2700" dirty="0">
                <a:solidFill>
                  <a:schemeClr val="bg1"/>
                </a:solidFill>
              </a:rPr>
              <a:t> has been allocated to take on 75 new dwellings by 2038. This is a 1% housing growth increase</a:t>
            </a:r>
            <a:br>
              <a:rPr lang="en-GB" sz="2700" dirty="0">
                <a:solidFill>
                  <a:schemeClr val="bg1"/>
                </a:solidFill>
              </a:rPr>
            </a:br>
            <a:br>
              <a:rPr lang="en-GB" sz="2700" dirty="0">
                <a:solidFill>
                  <a:schemeClr val="bg1"/>
                </a:solidFill>
              </a:rPr>
            </a:br>
            <a:r>
              <a:rPr lang="en-GB" sz="2700" dirty="0">
                <a:solidFill>
                  <a:schemeClr val="bg1"/>
                </a:solidFill>
              </a:rPr>
              <a:t>Barnetby le </a:t>
            </a:r>
            <a:r>
              <a:rPr lang="en-GB" sz="2700" dirty="0" err="1">
                <a:solidFill>
                  <a:schemeClr val="bg1"/>
                </a:solidFill>
              </a:rPr>
              <a:t>Wold</a:t>
            </a:r>
            <a:r>
              <a:rPr lang="en-GB" sz="2700" dirty="0">
                <a:solidFill>
                  <a:schemeClr val="bg1"/>
                </a:solidFill>
              </a:rPr>
              <a:t> has also been identified as a development site for employment.</a:t>
            </a:r>
            <a:br>
              <a:rPr lang="en-GB" sz="2700" dirty="0"/>
            </a:br>
            <a:endParaRPr lang="en-GB" dirty="0"/>
          </a:p>
        </p:txBody>
      </p:sp>
      <p:sp>
        <p:nvSpPr>
          <p:cNvPr id="11" name="Slide Number Placeholder 10">
            <a:extLst>
              <a:ext uri="{FF2B5EF4-FFF2-40B4-BE49-F238E27FC236}">
                <a16:creationId xmlns:a16="http://schemas.microsoft.com/office/drawing/2014/main" id="{D6C0E5D2-AB5C-4F2A-90E9-E615E2C3983B}"/>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mtClean="0"/>
              <a:pPr/>
              <a:t>11</a:t>
            </a:fld>
            <a:endParaRPr lang="en-US" dirty="0">
              <a:latin typeface="+mn-lt"/>
            </a:endParaRPr>
          </a:p>
        </p:txBody>
      </p:sp>
      <p:sp>
        <p:nvSpPr>
          <p:cNvPr id="13" name="TextBox 12">
            <a:extLst>
              <a:ext uri="{FF2B5EF4-FFF2-40B4-BE49-F238E27FC236}">
                <a16:creationId xmlns:a16="http://schemas.microsoft.com/office/drawing/2014/main" id="{28B1BC53-259B-4ED5-8896-580161CEE104}"/>
              </a:ext>
            </a:extLst>
          </p:cNvPr>
          <p:cNvSpPr txBox="1"/>
          <p:nvPr/>
        </p:nvSpPr>
        <p:spPr>
          <a:xfrm>
            <a:off x="7103165" y="4360517"/>
            <a:ext cx="4691270" cy="2308324"/>
          </a:xfrm>
          <a:prstGeom prst="rect">
            <a:avLst/>
          </a:prstGeom>
          <a:noFill/>
        </p:spPr>
        <p:txBody>
          <a:bodyPr wrap="square" rtlCol="0">
            <a:spAutoFit/>
          </a:bodyPr>
          <a:lstStyle/>
          <a:p>
            <a:pPr algn="ctr"/>
            <a:r>
              <a:rPr lang="en-GB" sz="2400" b="1" dirty="0">
                <a:solidFill>
                  <a:schemeClr val="accent4">
                    <a:lumMod val="75000"/>
                  </a:schemeClr>
                </a:solidFill>
              </a:rPr>
              <a:t>Sites Identified</a:t>
            </a:r>
          </a:p>
          <a:p>
            <a:endParaRPr lang="en-GB" sz="2400" dirty="0">
              <a:solidFill>
                <a:schemeClr val="bg1"/>
              </a:solidFill>
            </a:endParaRPr>
          </a:p>
          <a:p>
            <a:pPr marL="342900" indent="-342900">
              <a:buFont typeface="Wingdings" panose="05000000000000000000" pitchFamily="2" charset="2"/>
              <a:buChar char="q"/>
            </a:pPr>
            <a:r>
              <a:rPr lang="en-GB" sz="2400" dirty="0">
                <a:solidFill>
                  <a:schemeClr val="bg1"/>
                </a:solidFill>
              </a:rPr>
              <a:t>Top of Kings Road</a:t>
            </a:r>
          </a:p>
          <a:p>
            <a:pPr marL="342900" indent="-342900">
              <a:buFont typeface="Wingdings" panose="05000000000000000000" pitchFamily="2" charset="2"/>
              <a:buChar char="q"/>
            </a:pPr>
            <a:endParaRPr lang="en-GB" sz="2400" dirty="0">
              <a:solidFill>
                <a:schemeClr val="bg1"/>
              </a:solidFill>
            </a:endParaRPr>
          </a:p>
          <a:p>
            <a:pPr marL="342900" indent="-342900">
              <a:buFont typeface="Wingdings" panose="05000000000000000000" pitchFamily="2" charset="2"/>
              <a:buChar char="q"/>
            </a:pPr>
            <a:r>
              <a:rPr lang="en-GB" sz="2400" dirty="0">
                <a:solidFill>
                  <a:schemeClr val="bg1"/>
                </a:solidFill>
              </a:rPr>
              <a:t>Land South of Barnetby Interchange</a:t>
            </a:r>
          </a:p>
        </p:txBody>
      </p:sp>
    </p:spTree>
    <p:extLst>
      <p:ext uri="{BB962C8B-B14F-4D97-AF65-F5344CB8AC3E}">
        <p14:creationId xmlns:p14="http://schemas.microsoft.com/office/powerpoint/2010/main" val="194218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idx="4294967295"/>
          </p:nvPr>
        </p:nvSpPr>
        <p:spPr>
          <a:xfrm>
            <a:off x="712788" y="319088"/>
            <a:ext cx="11479212" cy="611187"/>
          </a:xfrm>
        </p:spPr>
        <p:txBody>
          <a:bodyPr>
            <a:normAutofit fontScale="90000"/>
          </a:bodyPr>
          <a:lstStyle/>
          <a:p>
            <a:r>
              <a:rPr lang="en-US" dirty="0"/>
              <a:t>Land at top of King Road – Proposed Development Site</a:t>
            </a:r>
          </a:p>
        </p:txBody>
      </p:sp>
      <p:pic>
        <p:nvPicPr>
          <p:cNvPr id="7" name="Picture 6">
            <a:extLst>
              <a:ext uri="{FF2B5EF4-FFF2-40B4-BE49-F238E27FC236}">
                <a16:creationId xmlns:a16="http://schemas.microsoft.com/office/drawing/2014/main" id="{57DDA5C6-B4DF-425F-B4CC-810225ED3A46}"/>
              </a:ext>
            </a:extLst>
          </p:cNvPr>
          <p:cNvPicPr>
            <a:picLocks noChangeAspect="1"/>
          </p:cNvPicPr>
          <p:nvPr/>
        </p:nvPicPr>
        <p:blipFill>
          <a:blip r:embed="rId2"/>
          <a:stretch>
            <a:fillRect/>
          </a:stretch>
        </p:blipFill>
        <p:spPr>
          <a:xfrm>
            <a:off x="381660" y="1095818"/>
            <a:ext cx="5533534" cy="4242354"/>
          </a:xfrm>
          <a:prstGeom prst="rect">
            <a:avLst/>
          </a:prstGeom>
        </p:spPr>
      </p:pic>
      <p:sp>
        <p:nvSpPr>
          <p:cNvPr id="10" name="TextBox 9">
            <a:extLst>
              <a:ext uri="{FF2B5EF4-FFF2-40B4-BE49-F238E27FC236}">
                <a16:creationId xmlns:a16="http://schemas.microsoft.com/office/drawing/2014/main" id="{3A9E6D81-49F1-4170-A59D-E864FD9B9496}"/>
              </a:ext>
            </a:extLst>
          </p:cNvPr>
          <p:cNvSpPr txBox="1"/>
          <p:nvPr/>
        </p:nvSpPr>
        <p:spPr>
          <a:xfrm>
            <a:off x="5915194" y="1138029"/>
            <a:ext cx="6208642" cy="5539978"/>
          </a:xfrm>
          <a:prstGeom prst="rect">
            <a:avLst/>
          </a:prstGeom>
          <a:noFill/>
        </p:spPr>
        <p:txBody>
          <a:bodyPr wrap="square">
            <a:spAutoFit/>
          </a:bodyPr>
          <a:lstStyle/>
          <a:p>
            <a:pPr marL="285750" indent="-285750">
              <a:buFont typeface="Arial" panose="020B0604020202020204" pitchFamily="34" charset="0"/>
              <a:buChar char="•"/>
            </a:pPr>
            <a:r>
              <a:rPr lang="en-US" dirty="0"/>
              <a:t>Th</a:t>
            </a:r>
            <a:r>
              <a:rPr lang="en-US" sz="1600" dirty="0"/>
              <a:t>e site is currently available for development and could accommodate approximately </a:t>
            </a:r>
            <a:r>
              <a:rPr lang="en-US" sz="1600" b="1" dirty="0"/>
              <a:t>43 dwellings</a:t>
            </a:r>
            <a:r>
              <a:rPr lang="en-US" sz="1600" dirty="0"/>
              <a:t>. Affordable housing provision will be expected on site.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mixture of housing types should be provided, reflecting the findings of the North Lincolnshire Housing and Economic Needs Assessment November 2020 and any future updates.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Housing for Older People </a:t>
            </a:r>
            <a:r>
              <a:rPr lang="en-US" sz="1600" dirty="0"/>
              <a:t>– the local plan allocates 20 dwellings within this proposed development site for older peoples housing.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Highway access to the site can be gained from Kings Road. Vehicle access points will need to be agreed by the Local Highways Authority. This site has good access to local services and facilities and is well connected to existing pedestrian, cycle, and public transport routes.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site is within SFRA Flood Zone 1 and as the site measures more than 1ha a Flood Risk Assessment will be required. This should include consideration of Sustainable Drainage Systems and how the layout and form of development can reduce the overall level of flood risk</a:t>
            </a:r>
          </a:p>
          <a:p>
            <a:endParaRPr lang="en-US" sz="1600" dirty="0"/>
          </a:p>
        </p:txBody>
      </p:sp>
      <p:sp>
        <p:nvSpPr>
          <p:cNvPr id="12" name="TextBox 11">
            <a:extLst>
              <a:ext uri="{FF2B5EF4-FFF2-40B4-BE49-F238E27FC236}">
                <a16:creationId xmlns:a16="http://schemas.microsoft.com/office/drawing/2014/main" id="{0955B79F-B347-41DE-A407-23231C3069EA}"/>
              </a:ext>
            </a:extLst>
          </p:cNvPr>
          <p:cNvSpPr txBox="1"/>
          <p:nvPr/>
        </p:nvSpPr>
        <p:spPr>
          <a:xfrm>
            <a:off x="381660" y="5380383"/>
            <a:ext cx="5714340" cy="1200329"/>
          </a:xfrm>
          <a:prstGeom prst="rect">
            <a:avLst/>
          </a:prstGeom>
          <a:noFill/>
        </p:spPr>
        <p:txBody>
          <a:bodyPr wrap="square">
            <a:spAutoFit/>
          </a:bodyPr>
          <a:lstStyle/>
          <a:p>
            <a:r>
              <a:rPr lang="en-US" dirty="0"/>
              <a:t>Land at Kings Road is an agricultural field located on the edge of Barnetby le </a:t>
            </a:r>
            <a:r>
              <a:rPr lang="en-US" dirty="0" err="1"/>
              <a:t>Wold</a:t>
            </a:r>
            <a:r>
              <a:rPr lang="en-US" dirty="0"/>
              <a:t>. </a:t>
            </a:r>
          </a:p>
          <a:p>
            <a:r>
              <a:rPr lang="en-US" dirty="0"/>
              <a:t>The site is surrounded by residential properties and agricultural land to the east.</a:t>
            </a:r>
            <a:endParaRPr lang="en-GB" dirty="0"/>
          </a:p>
        </p:txBody>
      </p:sp>
    </p:spTree>
    <p:extLst>
      <p:ext uri="{BB962C8B-B14F-4D97-AF65-F5344CB8AC3E}">
        <p14:creationId xmlns:p14="http://schemas.microsoft.com/office/powerpoint/2010/main" val="252153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idx="4294967295"/>
          </p:nvPr>
        </p:nvSpPr>
        <p:spPr>
          <a:xfrm>
            <a:off x="0" y="300038"/>
            <a:ext cx="11477625" cy="611187"/>
          </a:xfrm>
        </p:spPr>
        <p:txBody>
          <a:bodyPr>
            <a:normAutofit fontScale="90000"/>
          </a:bodyPr>
          <a:lstStyle/>
          <a:p>
            <a:r>
              <a:rPr lang="en-US" dirty="0"/>
              <a:t>Land at top of King Road – continued</a:t>
            </a:r>
          </a:p>
        </p:txBody>
      </p:sp>
      <p:pic>
        <p:nvPicPr>
          <p:cNvPr id="4" name="Picture 3">
            <a:extLst>
              <a:ext uri="{FF2B5EF4-FFF2-40B4-BE49-F238E27FC236}">
                <a16:creationId xmlns:a16="http://schemas.microsoft.com/office/drawing/2014/main" id="{37D7DF15-C91F-44D4-B9E4-5789B5C85DEE}"/>
              </a:ext>
            </a:extLst>
          </p:cNvPr>
          <p:cNvPicPr>
            <a:picLocks noChangeAspect="1"/>
          </p:cNvPicPr>
          <p:nvPr/>
        </p:nvPicPr>
        <p:blipFill>
          <a:blip r:embed="rId2"/>
          <a:stretch>
            <a:fillRect/>
          </a:stretch>
        </p:blipFill>
        <p:spPr>
          <a:xfrm>
            <a:off x="1590261" y="930687"/>
            <a:ext cx="8388626" cy="5708652"/>
          </a:xfrm>
          <a:prstGeom prst="rect">
            <a:avLst/>
          </a:prstGeom>
        </p:spPr>
      </p:pic>
    </p:spTree>
    <p:extLst>
      <p:ext uri="{BB962C8B-B14F-4D97-AF65-F5344CB8AC3E}">
        <p14:creationId xmlns:p14="http://schemas.microsoft.com/office/powerpoint/2010/main" val="36491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idx="4294967295"/>
          </p:nvPr>
        </p:nvSpPr>
        <p:spPr>
          <a:xfrm>
            <a:off x="712788" y="293688"/>
            <a:ext cx="11479212" cy="611187"/>
          </a:xfrm>
        </p:spPr>
        <p:txBody>
          <a:bodyPr>
            <a:noAutofit/>
          </a:bodyPr>
          <a:lstStyle/>
          <a:p>
            <a:r>
              <a:rPr lang="en-US" sz="3600" dirty="0"/>
              <a:t>Land South of Barnetby Interchange (West of A18)</a:t>
            </a:r>
          </a:p>
        </p:txBody>
      </p:sp>
      <p:sp>
        <p:nvSpPr>
          <p:cNvPr id="10" name="TextBox 9">
            <a:extLst>
              <a:ext uri="{FF2B5EF4-FFF2-40B4-BE49-F238E27FC236}">
                <a16:creationId xmlns:a16="http://schemas.microsoft.com/office/drawing/2014/main" id="{3A9E6D81-49F1-4170-A59D-E864FD9B9496}"/>
              </a:ext>
            </a:extLst>
          </p:cNvPr>
          <p:cNvSpPr txBox="1"/>
          <p:nvPr/>
        </p:nvSpPr>
        <p:spPr>
          <a:xfrm>
            <a:off x="5983358" y="1040896"/>
            <a:ext cx="6208642" cy="5509200"/>
          </a:xfrm>
          <a:prstGeom prst="rect">
            <a:avLst/>
          </a:prstGeom>
          <a:noFill/>
        </p:spPr>
        <p:txBody>
          <a:bodyPr wrap="square">
            <a:spAutoFit/>
          </a:bodyPr>
          <a:lstStyle/>
          <a:p>
            <a:pPr marL="285750" indent="-285750">
              <a:buFont typeface="Arial" panose="020B0604020202020204" pitchFamily="34" charset="0"/>
              <a:buChar char="•"/>
            </a:pPr>
            <a:r>
              <a:rPr lang="en-US" sz="1600" dirty="0"/>
              <a:t>The site offers good access to the strategic road network and is located close to the village of Barnetby which offers a railway station and other services. It is considered that the site is ideally located adjacent to the strategic highway network and is suitable for a lorry park and associated services.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Local access improvements to serve Employment Site EC1-6 will be required that include a new junction off the A18 but not directly between Barnetby Top Interchange and the A18 roundabout to the south. These measures will be delivered in a phased manner in accordance with a masterplan accompanying any planning application(s) to be agreed with North Lincolnshire Council.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This area lies within SFRA Flood Zone 1. A Flood Risk Assessment will be required as part of the application process to assess and mitigate the risk of flooding from surface water drainage. Where practical Sustainable Drainage Systems should be incorporated into the development. </a:t>
            </a:r>
          </a:p>
          <a:p>
            <a:pPr marL="285750" indent="-285750">
              <a:buFont typeface="Arial" panose="020B0604020202020204" pitchFamily="34" charset="0"/>
              <a:buChar char="•"/>
            </a:pPr>
            <a:r>
              <a:rPr lang="en-US" sz="1600" dirty="0"/>
              <a:t>To the south of the site there are a number of commercial properties. A comprehensive landscape buffer will need to be provided. that effectively screens the lorry park from the surrounding area including the existing properties to the south located off the A18</a:t>
            </a:r>
            <a:endParaRPr lang="en-US" sz="1400" dirty="0"/>
          </a:p>
        </p:txBody>
      </p:sp>
      <p:sp>
        <p:nvSpPr>
          <p:cNvPr id="12" name="TextBox 11">
            <a:extLst>
              <a:ext uri="{FF2B5EF4-FFF2-40B4-BE49-F238E27FC236}">
                <a16:creationId xmlns:a16="http://schemas.microsoft.com/office/drawing/2014/main" id="{0955B79F-B347-41DE-A407-23231C3069EA}"/>
              </a:ext>
            </a:extLst>
          </p:cNvPr>
          <p:cNvSpPr txBox="1"/>
          <p:nvPr/>
        </p:nvSpPr>
        <p:spPr>
          <a:xfrm>
            <a:off x="338467" y="5256420"/>
            <a:ext cx="5714340" cy="1477328"/>
          </a:xfrm>
          <a:prstGeom prst="rect">
            <a:avLst/>
          </a:prstGeom>
          <a:noFill/>
        </p:spPr>
        <p:txBody>
          <a:bodyPr wrap="square">
            <a:spAutoFit/>
          </a:bodyPr>
          <a:lstStyle/>
          <a:p>
            <a:r>
              <a:rPr lang="en-US" dirty="0"/>
              <a:t>The site is comprised of a plot of land immediately south of the Barnetby Top Interchange and west of the A18. </a:t>
            </a:r>
          </a:p>
          <a:p>
            <a:endParaRPr lang="en-US" dirty="0"/>
          </a:p>
          <a:p>
            <a:r>
              <a:rPr lang="en-US" dirty="0"/>
              <a:t>It is agricultural land bounded by Gallows Wood garage and the police storage area to the south west.</a:t>
            </a:r>
            <a:endParaRPr lang="en-GB" dirty="0"/>
          </a:p>
        </p:txBody>
      </p:sp>
      <p:sp>
        <p:nvSpPr>
          <p:cNvPr id="5" name="Oval 4">
            <a:extLst>
              <a:ext uri="{FF2B5EF4-FFF2-40B4-BE49-F238E27FC236}">
                <a16:creationId xmlns:a16="http://schemas.microsoft.com/office/drawing/2014/main" id="{1D6A2BDB-0799-45CB-B714-E3E8C7DE0D24}"/>
              </a:ext>
            </a:extLst>
          </p:cNvPr>
          <p:cNvSpPr/>
          <p:nvPr/>
        </p:nvSpPr>
        <p:spPr>
          <a:xfrm>
            <a:off x="2463456" y="1909828"/>
            <a:ext cx="1351722" cy="2160105"/>
          </a:xfrm>
          <a:prstGeom prst="ellipse">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425B2054-7F1B-4833-BAF2-81571AE1A1F0}"/>
              </a:ext>
            </a:extLst>
          </p:cNvPr>
          <p:cNvPicPr>
            <a:picLocks noChangeAspect="1"/>
          </p:cNvPicPr>
          <p:nvPr/>
        </p:nvPicPr>
        <p:blipFill>
          <a:blip r:embed="rId2"/>
          <a:stretch>
            <a:fillRect/>
          </a:stretch>
        </p:blipFill>
        <p:spPr>
          <a:xfrm>
            <a:off x="295275" y="930686"/>
            <a:ext cx="5800725" cy="4118391"/>
          </a:xfrm>
          <a:prstGeom prst="rect">
            <a:avLst/>
          </a:prstGeom>
        </p:spPr>
      </p:pic>
      <p:sp>
        <p:nvSpPr>
          <p:cNvPr id="8" name="Arrow: Right 7">
            <a:extLst>
              <a:ext uri="{FF2B5EF4-FFF2-40B4-BE49-F238E27FC236}">
                <a16:creationId xmlns:a16="http://schemas.microsoft.com/office/drawing/2014/main" id="{8F93E0DF-C56F-4C92-BAA8-A7148299637C}"/>
              </a:ext>
            </a:extLst>
          </p:cNvPr>
          <p:cNvSpPr/>
          <p:nvPr/>
        </p:nvSpPr>
        <p:spPr>
          <a:xfrm rot="8591996">
            <a:off x="3366604" y="1884115"/>
            <a:ext cx="1351722" cy="64784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643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idx="4294967295"/>
          </p:nvPr>
        </p:nvSpPr>
        <p:spPr>
          <a:xfrm>
            <a:off x="712788" y="293688"/>
            <a:ext cx="11479212" cy="611187"/>
          </a:xfrm>
        </p:spPr>
        <p:txBody>
          <a:bodyPr>
            <a:noAutofit/>
          </a:bodyPr>
          <a:lstStyle/>
          <a:p>
            <a:r>
              <a:rPr lang="en-US" sz="3600" dirty="0"/>
              <a:t>Land at to South of Barnetby Interchange -continued</a:t>
            </a:r>
          </a:p>
        </p:txBody>
      </p:sp>
      <p:pic>
        <p:nvPicPr>
          <p:cNvPr id="5" name="Picture 4">
            <a:extLst>
              <a:ext uri="{FF2B5EF4-FFF2-40B4-BE49-F238E27FC236}">
                <a16:creationId xmlns:a16="http://schemas.microsoft.com/office/drawing/2014/main" id="{BD63C86C-4DC9-4532-AF90-BD06E9D74F3C}"/>
              </a:ext>
            </a:extLst>
          </p:cNvPr>
          <p:cNvPicPr>
            <a:picLocks noChangeAspect="1"/>
          </p:cNvPicPr>
          <p:nvPr/>
        </p:nvPicPr>
        <p:blipFill>
          <a:blip r:embed="rId2"/>
          <a:stretch>
            <a:fillRect/>
          </a:stretch>
        </p:blipFill>
        <p:spPr>
          <a:xfrm>
            <a:off x="1325218" y="904974"/>
            <a:ext cx="8706678" cy="5659240"/>
          </a:xfrm>
          <a:prstGeom prst="rect">
            <a:avLst/>
          </a:prstGeom>
        </p:spPr>
      </p:pic>
    </p:spTree>
    <p:extLst>
      <p:ext uri="{BB962C8B-B14F-4D97-AF65-F5344CB8AC3E}">
        <p14:creationId xmlns:p14="http://schemas.microsoft.com/office/powerpoint/2010/main" val="208503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idx="4294967295"/>
          </p:nvPr>
        </p:nvSpPr>
        <p:spPr>
          <a:xfrm>
            <a:off x="712788" y="293688"/>
            <a:ext cx="11479212" cy="611187"/>
          </a:xfrm>
        </p:spPr>
        <p:txBody>
          <a:bodyPr>
            <a:noAutofit/>
          </a:bodyPr>
          <a:lstStyle/>
          <a:p>
            <a:r>
              <a:rPr lang="en-US" sz="3600" dirty="0"/>
              <a:t>Land South of Barnetby Interchange – (East of A18)</a:t>
            </a:r>
          </a:p>
        </p:txBody>
      </p:sp>
      <p:sp>
        <p:nvSpPr>
          <p:cNvPr id="10" name="TextBox 9">
            <a:extLst>
              <a:ext uri="{FF2B5EF4-FFF2-40B4-BE49-F238E27FC236}">
                <a16:creationId xmlns:a16="http://schemas.microsoft.com/office/drawing/2014/main" id="{3A9E6D81-49F1-4170-A59D-E864FD9B9496}"/>
              </a:ext>
            </a:extLst>
          </p:cNvPr>
          <p:cNvSpPr txBox="1"/>
          <p:nvPr/>
        </p:nvSpPr>
        <p:spPr>
          <a:xfrm>
            <a:off x="6096000" y="1040896"/>
            <a:ext cx="6096000" cy="5262979"/>
          </a:xfrm>
          <a:prstGeom prst="rect">
            <a:avLst/>
          </a:prstGeom>
          <a:noFill/>
        </p:spPr>
        <p:txBody>
          <a:bodyPr wrap="square">
            <a:spAutoFit/>
          </a:bodyPr>
          <a:lstStyle/>
          <a:p>
            <a:pPr marL="285750" indent="-285750">
              <a:buFont typeface="Arial" panose="020B0604020202020204" pitchFamily="34" charset="0"/>
              <a:buChar char="•"/>
            </a:pPr>
            <a:r>
              <a:rPr lang="en-US" sz="1600" dirty="0"/>
              <a:t>The site offers good access to the strategic road network and is located close to the village of Barnetby which offers a railway station and other services. It is considered that the site is ideally located adjacent to the strategic highway network and is suitable for a business park.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Local access improvements to serve Employment Site EC1-8 will be required that include a new junction off the A18 but not directly between Barnetby Top Interchange and the A18 roundabout to the south. These measures will be delivered in a phased manner in accordance with a masterplan accompanying any planning application(s) to be agreed with North Lincolnshire Council.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This area lies within SFRA Flood Zone 1. A Flood Risk Assessment will be required as part of the application process to assess and mitigate the risk of flooding from surface water drainage. Where practical Sustainable Drainage Systems should be incorporated into the development.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comprehensive landscape buffer will need to be provided that effectively screens the business from the surrounding area</a:t>
            </a:r>
            <a:endParaRPr lang="en-US" sz="1400" dirty="0"/>
          </a:p>
        </p:txBody>
      </p:sp>
      <p:sp>
        <p:nvSpPr>
          <p:cNvPr id="12" name="TextBox 11">
            <a:extLst>
              <a:ext uri="{FF2B5EF4-FFF2-40B4-BE49-F238E27FC236}">
                <a16:creationId xmlns:a16="http://schemas.microsoft.com/office/drawing/2014/main" id="{0955B79F-B347-41DE-A407-23231C3069EA}"/>
              </a:ext>
            </a:extLst>
          </p:cNvPr>
          <p:cNvSpPr txBox="1"/>
          <p:nvPr/>
        </p:nvSpPr>
        <p:spPr>
          <a:xfrm>
            <a:off x="338467" y="5256420"/>
            <a:ext cx="5714340" cy="1477328"/>
          </a:xfrm>
          <a:prstGeom prst="rect">
            <a:avLst/>
          </a:prstGeom>
          <a:noFill/>
        </p:spPr>
        <p:txBody>
          <a:bodyPr wrap="square">
            <a:spAutoFit/>
          </a:bodyPr>
          <a:lstStyle/>
          <a:p>
            <a:r>
              <a:rPr lang="en-US" dirty="0"/>
              <a:t>The site is comprised of a plot of land immediately south of the Barnetby Top Interchange and east of the A18. </a:t>
            </a:r>
          </a:p>
          <a:p>
            <a:r>
              <a:rPr lang="en-US" dirty="0"/>
              <a:t>It forms part of a larger agricultural field which slopes downwards towards Melton Ross village and has a significant frontage to the A18.</a:t>
            </a:r>
            <a:endParaRPr lang="en-GB" dirty="0"/>
          </a:p>
        </p:txBody>
      </p:sp>
      <p:pic>
        <p:nvPicPr>
          <p:cNvPr id="5" name="Picture 4">
            <a:extLst>
              <a:ext uri="{FF2B5EF4-FFF2-40B4-BE49-F238E27FC236}">
                <a16:creationId xmlns:a16="http://schemas.microsoft.com/office/drawing/2014/main" id="{7A6E0571-2386-4A1E-9327-5C645BD9FA27}"/>
              </a:ext>
            </a:extLst>
          </p:cNvPr>
          <p:cNvPicPr>
            <a:picLocks noChangeAspect="1"/>
          </p:cNvPicPr>
          <p:nvPr/>
        </p:nvPicPr>
        <p:blipFill>
          <a:blip r:embed="rId2"/>
          <a:stretch>
            <a:fillRect/>
          </a:stretch>
        </p:blipFill>
        <p:spPr>
          <a:xfrm>
            <a:off x="232450" y="1013772"/>
            <a:ext cx="5863550" cy="4133850"/>
          </a:xfrm>
          <a:prstGeom prst="rect">
            <a:avLst/>
          </a:prstGeom>
        </p:spPr>
      </p:pic>
      <p:sp>
        <p:nvSpPr>
          <p:cNvPr id="6" name="Arrow: Right 5">
            <a:extLst>
              <a:ext uri="{FF2B5EF4-FFF2-40B4-BE49-F238E27FC236}">
                <a16:creationId xmlns:a16="http://schemas.microsoft.com/office/drawing/2014/main" id="{95E3521F-3AEF-4CDD-9FDA-5B0002248A14}"/>
              </a:ext>
            </a:extLst>
          </p:cNvPr>
          <p:cNvSpPr/>
          <p:nvPr/>
        </p:nvSpPr>
        <p:spPr>
          <a:xfrm>
            <a:off x="1444487" y="2902226"/>
            <a:ext cx="1351722" cy="6111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61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idx="4294967295"/>
          </p:nvPr>
        </p:nvSpPr>
        <p:spPr>
          <a:xfrm>
            <a:off x="712788" y="293688"/>
            <a:ext cx="11479212" cy="611187"/>
          </a:xfrm>
        </p:spPr>
        <p:txBody>
          <a:bodyPr>
            <a:noAutofit/>
          </a:bodyPr>
          <a:lstStyle/>
          <a:p>
            <a:r>
              <a:rPr lang="en-US" sz="3600" dirty="0"/>
              <a:t>Land South of Barnetby Interchange – (East of A18)</a:t>
            </a:r>
          </a:p>
        </p:txBody>
      </p:sp>
      <p:pic>
        <p:nvPicPr>
          <p:cNvPr id="4" name="Picture 3">
            <a:extLst>
              <a:ext uri="{FF2B5EF4-FFF2-40B4-BE49-F238E27FC236}">
                <a16:creationId xmlns:a16="http://schemas.microsoft.com/office/drawing/2014/main" id="{9812E53B-C445-4C8E-B8D2-C06B0E97E2CE}"/>
              </a:ext>
            </a:extLst>
          </p:cNvPr>
          <p:cNvPicPr>
            <a:picLocks noChangeAspect="1"/>
          </p:cNvPicPr>
          <p:nvPr/>
        </p:nvPicPr>
        <p:blipFill>
          <a:blip r:embed="rId2"/>
          <a:stretch>
            <a:fillRect/>
          </a:stretch>
        </p:blipFill>
        <p:spPr>
          <a:xfrm>
            <a:off x="0" y="904974"/>
            <a:ext cx="5578003" cy="5355328"/>
          </a:xfrm>
          <a:prstGeom prst="rect">
            <a:avLst/>
          </a:prstGeom>
        </p:spPr>
      </p:pic>
      <p:pic>
        <p:nvPicPr>
          <p:cNvPr id="8" name="Picture 7">
            <a:extLst>
              <a:ext uri="{FF2B5EF4-FFF2-40B4-BE49-F238E27FC236}">
                <a16:creationId xmlns:a16="http://schemas.microsoft.com/office/drawing/2014/main" id="{45C3AC5E-DD85-4D3E-8E3D-0B2689813CD1}"/>
              </a:ext>
            </a:extLst>
          </p:cNvPr>
          <p:cNvPicPr>
            <a:picLocks noChangeAspect="1"/>
          </p:cNvPicPr>
          <p:nvPr/>
        </p:nvPicPr>
        <p:blipFill>
          <a:blip r:embed="rId3"/>
          <a:stretch>
            <a:fillRect/>
          </a:stretch>
        </p:blipFill>
        <p:spPr>
          <a:xfrm>
            <a:off x="5523833" y="1123950"/>
            <a:ext cx="6391034" cy="3476390"/>
          </a:xfrm>
          <a:prstGeom prst="rect">
            <a:avLst/>
          </a:prstGeom>
        </p:spPr>
      </p:pic>
      <p:pic>
        <p:nvPicPr>
          <p:cNvPr id="11" name="Picture 10">
            <a:extLst>
              <a:ext uri="{FF2B5EF4-FFF2-40B4-BE49-F238E27FC236}">
                <a16:creationId xmlns:a16="http://schemas.microsoft.com/office/drawing/2014/main" id="{192AFED0-37D9-47FF-9B43-5E67EF3CC877}"/>
              </a:ext>
            </a:extLst>
          </p:cNvPr>
          <p:cNvPicPr>
            <a:picLocks noChangeAspect="1"/>
          </p:cNvPicPr>
          <p:nvPr/>
        </p:nvPicPr>
        <p:blipFill>
          <a:blip r:embed="rId4"/>
          <a:stretch>
            <a:fillRect/>
          </a:stretch>
        </p:blipFill>
        <p:spPr>
          <a:xfrm>
            <a:off x="5600034" y="4700208"/>
            <a:ext cx="6314833" cy="1460225"/>
          </a:xfrm>
          <a:prstGeom prst="rect">
            <a:avLst/>
          </a:prstGeom>
        </p:spPr>
      </p:pic>
    </p:spTree>
    <p:extLst>
      <p:ext uri="{BB962C8B-B14F-4D97-AF65-F5344CB8AC3E}">
        <p14:creationId xmlns:p14="http://schemas.microsoft.com/office/powerpoint/2010/main" val="119106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450574" y="389494"/>
            <a:ext cx="7532277" cy="610863"/>
          </a:xfrm>
        </p:spPr>
        <p:txBody>
          <a:bodyPr/>
          <a:lstStyle/>
          <a:p>
            <a:r>
              <a:rPr lang="en-US" dirty="0"/>
              <a:t>Other Impacts</a:t>
            </a:r>
          </a:p>
        </p:txBody>
      </p:sp>
      <p:sp>
        <p:nvSpPr>
          <p:cNvPr id="16" name="Footer Placeholder 15">
            <a:extLst>
              <a:ext uri="{FF2B5EF4-FFF2-40B4-BE49-F238E27FC236}">
                <a16:creationId xmlns:a16="http://schemas.microsoft.com/office/drawing/2014/main" id="{1EAEE347-BDD8-5349-BB37-C8938BFCFF4C}"/>
              </a:ext>
            </a:extLst>
          </p:cNvPr>
          <p:cNvSpPr>
            <a:spLocks noGrp="1"/>
          </p:cNvSpPr>
          <p:nvPr>
            <p:ph type="ftr" sz="quarter" idx="33"/>
          </p:nvPr>
        </p:nvSpPr>
        <p:spPr/>
        <p:txBody>
          <a:bodyPr/>
          <a:lstStyle/>
          <a:p>
            <a:r>
              <a:rPr lang="en-US" dirty="0"/>
              <a:t>Annual Review</a:t>
            </a:r>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p:txBody>
          <a:bodyPr/>
          <a:lstStyle/>
          <a:p>
            <a:fld id="{294A09A9-5501-47C1-A89A-A340965A2BE2}" type="slidenum">
              <a:rPr lang="en-US" smtClean="0"/>
              <a:pPr/>
              <a:t>18</a:t>
            </a:fld>
            <a:endParaRPr lang="en-US" dirty="0"/>
          </a:p>
        </p:txBody>
      </p:sp>
      <p:sp>
        <p:nvSpPr>
          <p:cNvPr id="45" name="TextBox 44">
            <a:extLst>
              <a:ext uri="{FF2B5EF4-FFF2-40B4-BE49-F238E27FC236}">
                <a16:creationId xmlns:a16="http://schemas.microsoft.com/office/drawing/2014/main" id="{282A5003-4DD3-4C8A-AEA2-BF8CD0D49170}"/>
              </a:ext>
            </a:extLst>
          </p:cNvPr>
          <p:cNvSpPr txBox="1"/>
          <p:nvPr/>
        </p:nvSpPr>
        <p:spPr>
          <a:xfrm>
            <a:off x="450574" y="1275593"/>
            <a:ext cx="6533322" cy="2893100"/>
          </a:xfrm>
          <a:prstGeom prst="rect">
            <a:avLst/>
          </a:prstGeom>
          <a:noFill/>
        </p:spPr>
        <p:txBody>
          <a:bodyPr wrap="square">
            <a:spAutoFit/>
          </a:bodyPr>
          <a:lstStyle/>
          <a:p>
            <a:r>
              <a:rPr lang="en-US" sz="2000" b="1" dirty="0">
                <a:solidFill>
                  <a:schemeClr val="accent4">
                    <a:lumMod val="75000"/>
                  </a:schemeClr>
                </a:solidFill>
              </a:rPr>
              <a:t>Public Transport Vision</a:t>
            </a:r>
          </a:p>
          <a:p>
            <a:endParaRPr lang="en-US" b="1" dirty="0">
              <a:solidFill>
                <a:schemeClr val="bg1"/>
              </a:solidFill>
            </a:endParaRPr>
          </a:p>
          <a:p>
            <a:r>
              <a:rPr lang="en-US" dirty="0">
                <a:solidFill>
                  <a:schemeClr val="bg1"/>
                </a:solidFill>
              </a:rPr>
              <a:t>To start to direct more development away from </a:t>
            </a:r>
            <a:r>
              <a:rPr lang="en-US" dirty="0" err="1">
                <a:solidFill>
                  <a:schemeClr val="bg1"/>
                </a:solidFill>
              </a:rPr>
              <a:t>Scunthorpe</a:t>
            </a:r>
            <a:r>
              <a:rPr lang="en-US" dirty="0">
                <a:solidFill>
                  <a:schemeClr val="bg1"/>
                </a:solidFill>
              </a:rPr>
              <a:t> towards the other Principal Towns and other large service </a:t>
            </a:r>
            <a:r>
              <a:rPr lang="en-US" dirty="0" err="1">
                <a:solidFill>
                  <a:schemeClr val="bg1"/>
                </a:solidFill>
              </a:rPr>
              <a:t>centres</a:t>
            </a:r>
            <a:r>
              <a:rPr lang="en-US" dirty="0">
                <a:solidFill>
                  <a:schemeClr val="bg1"/>
                </a:solidFill>
              </a:rPr>
              <a:t>.</a:t>
            </a:r>
          </a:p>
          <a:p>
            <a:endParaRPr lang="en-US" dirty="0">
              <a:solidFill>
                <a:schemeClr val="bg1"/>
              </a:solidFill>
            </a:endParaRPr>
          </a:p>
          <a:p>
            <a:r>
              <a:rPr lang="en-US" dirty="0">
                <a:solidFill>
                  <a:schemeClr val="bg1"/>
                </a:solidFill>
              </a:rPr>
              <a:t>Recasting of public transport provision, with a need to maintain focus on supporting </a:t>
            </a:r>
            <a:r>
              <a:rPr lang="en-US" dirty="0" err="1">
                <a:solidFill>
                  <a:schemeClr val="bg1"/>
                </a:solidFill>
              </a:rPr>
              <a:t>Scunthorpe</a:t>
            </a:r>
            <a:r>
              <a:rPr lang="en-US" dirty="0">
                <a:solidFill>
                  <a:schemeClr val="bg1"/>
                </a:solidFill>
              </a:rPr>
              <a:t> </a:t>
            </a:r>
          </a:p>
          <a:p>
            <a:endParaRPr lang="en-US" dirty="0">
              <a:solidFill>
                <a:schemeClr val="bg1"/>
              </a:solidFill>
            </a:endParaRPr>
          </a:p>
          <a:p>
            <a:r>
              <a:rPr lang="en-US" dirty="0">
                <a:solidFill>
                  <a:schemeClr val="bg1"/>
                </a:solidFill>
              </a:rPr>
              <a:t>To better connect the surrounding key settlements, not just with </a:t>
            </a:r>
            <a:r>
              <a:rPr lang="en-US" dirty="0" err="1">
                <a:solidFill>
                  <a:schemeClr val="bg1"/>
                </a:solidFill>
              </a:rPr>
              <a:t>Scunthorpe</a:t>
            </a:r>
            <a:r>
              <a:rPr lang="en-US" dirty="0">
                <a:solidFill>
                  <a:schemeClr val="bg1"/>
                </a:solidFill>
              </a:rPr>
              <a:t> but also with each other.</a:t>
            </a:r>
            <a:endParaRPr lang="en-GB" dirty="0">
              <a:solidFill>
                <a:schemeClr val="bg1"/>
              </a:solidFill>
            </a:endParaRPr>
          </a:p>
        </p:txBody>
      </p:sp>
      <p:sp>
        <p:nvSpPr>
          <p:cNvPr id="47" name="TextBox 46">
            <a:extLst>
              <a:ext uri="{FF2B5EF4-FFF2-40B4-BE49-F238E27FC236}">
                <a16:creationId xmlns:a16="http://schemas.microsoft.com/office/drawing/2014/main" id="{765268DE-12A4-4E60-8535-F9DDBCFA5BE3}"/>
              </a:ext>
            </a:extLst>
          </p:cNvPr>
          <p:cNvSpPr txBox="1"/>
          <p:nvPr/>
        </p:nvSpPr>
        <p:spPr>
          <a:xfrm>
            <a:off x="4114800" y="4413151"/>
            <a:ext cx="7626626" cy="2308324"/>
          </a:xfrm>
          <a:prstGeom prst="rect">
            <a:avLst/>
          </a:prstGeom>
          <a:noFill/>
        </p:spPr>
        <p:txBody>
          <a:bodyPr wrap="square">
            <a:spAutoFit/>
          </a:bodyPr>
          <a:lstStyle/>
          <a:p>
            <a:r>
              <a:rPr lang="en-US" i="1" dirty="0">
                <a:solidFill>
                  <a:schemeClr val="bg1"/>
                </a:solidFill>
              </a:rPr>
              <a:t>The need to improve bus service provision to plug the gaps in the rail network. </a:t>
            </a:r>
          </a:p>
          <a:p>
            <a:endParaRPr lang="en-US" i="1" dirty="0">
              <a:solidFill>
                <a:schemeClr val="accent4">
                  <a:lumMod val="75000"/>
                </a:schemeClr>
              </a:solidFill>
            </a:endParaRPr>
          </a:p>
          <a:p>
            <a:r>
              <a:rPr lang="en-US" b="1" i="1" dirty="0">
                <a:solidFill>
                  <a:schemeClr val="accent4">
                    <a:lumMod val="75000"/>
                  </a:schemeClr>
                </a:solidFill>
              </a:rPr>
              <a:t>Notably, to provide an improved direct link between  Barton and Brigg via Barnetby linking identified housing and employment sites. </a:t>
            </a:r>
          </a:p>
          <a:p>
            <a:endParaRPr lang="en-US" i="1" dirty="0">
              <a:solidFill>
                <a:schemeClr val="bg1"/>
              </a:solidFill>
            </a:endParaRPr>
          </a:p>
          <a:p>
            <a:r>
              <a:rPr lang="en-US" i="1" dirty="0">
                <a:solidFill>
                  <a:schemeClr val="bg1"/>
                </a:solidFill>
              </a:rPr>
              <a:t>Short term subsidy is likely to be required for such a service but longer term, with the support of other policies in this Plan and the LTP ITS, a commercial and sustainable operation should be achievable.</a:t>
            </a:r>
            <a:endParaRPr lang="en-GB" i="1" dirty="0">
              <a:solidFill>
                <a:schemeClr val="bg1"/>
              </a:solidFill>
            </a:endParaRPr>
          </a:p>
        </p:txBody>
      </p:sp>
    </p:spTree>
    <p:extLst>
      <p:ext uri="{BB962C8B-B14F-4D97-AF65-F5344CB8AC3E}">
        <p14:creationId xmlns:p14="http://schemas.microsoft.com/office/powerpoint/2010/main" val="18884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450574" y="389494"/>
            <a:ext cx="7532277" cy="610863"/>
          </a:xfrm>
        </p:spPr>
        <p:txBody>
          <a:bodyPr/>
          <a:lstStyle/>
          <a:p>
            <a:r>
              <a:rPr lang="en-US" dirty="0"/>
              <a:t>Other Impacts</a:t>
            </a:r>
          </a:p>
        </p:txBody>
      </p:sp>
      <p:sp>
        <p:nvSpPr>
          <p:cNvPr id="16" name="Footer Placeholder 15">
            <a:extLst>
              <a:ext uri="{FF2B5EF4-FFF2-40B4-BE49-F238E27FC236}">
                <a16:creationId xmlns:a16="http://schemas.microsoft.com/office/drawing/2014/main" id="{1EAEE347-BDD8-5349-BB37-C8938BFCFF4C}"/>
              </a:ext>
            </a:extLst>
          </p:cNvPr>
          <p:cNvSpPr>
            <a:spLocks noGrp="1"/>
          </p:cNvSpPr>
          <p:nvPr>
            <p:ph type="ftr" sz="quarter" idx="33"/>
          </p:nvPr>
        </p:nvSpPr>
        <p:spPr/>
        <p:txBody>
          <a:bodyPr/>
          <a:lstStyle/>
          <a:p>
            <a:r>
              <a:rPr lang="en-US" dirty="0"/>
              <a:t>Annual Review</a:t>
            </a:r>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p:txBody>
          <a:bodyPr/>
          <a:lstStyle/>
          <a:p>
            <a:fld id="{294A09A9-5501-47C1-A89A-A340965A2BE2}" type="slidenum">
              <a:rPr lang="en-US" smtClean="0"/>
              <a:pPr/>
              <a:t>19</a:t>
            </a:fld>
            <a:endParaRPr lang="en-US" dirty="0"/>
          </a:p>
        </p:txBody>
      </p:sp>
      <p:sp>
        <p:nvSpPr>
          <p:cNvPr id="45" name="TextBox 44">
            <a:extLst>
              <a:ext uri="{FF2B5EF4-FFF2-40B4-BE49-F238E27FC236}">
                <a16:creationId xmlns:a16="http://schemas.microsoft.com/office/drawing/2014/main" id="{282A5003-4DD3-4C8A-AEA2-BF8CD0D49170}"/>
              </a:ext>
            </a:extLst>
          </p:cNvPr>
          <p:cNvSpPr txBox="1"/>
          <p:nvPr/>
        </p:nvSpPr>
        <p:spPr>
          <a:xfrm>
            <a:off x="450575" y="1656521"/>
            <a:ext cx="7209182" cy="2893100"/>
          </a:xfrm>
          <a:prstGeom prst="rect">
            <a:avLst/>
          </a:prstGeom>
          <a:noFill/>
        </p:spPr>
        <p:txBody>
          <a:bodyPr wrap="square">
            <a:spAutoFit/>
          </a:bodyPr>
          <a:lstStyle/>
          <a:p>
            <a:r>
              <a:rPr lang="en-US" sz="2000" b="1" dirty="0">
                <a:solidFill>
                  <a:schemeClr val="accent4">
                    <a:lumMod val="75000"/>
                  </a:schemeClr>
                </a:solidFill>
              </a:rPr>
              <a:t>Melton Ross Bridge </a:t>
            </a:r>
          </a:p>
          <a:p>
            <a:endParaRPr lang="en-US" dirty="0">
              <a:solidFill>
                <a:schemeClr val="bg1"/>
              </a:solidFill>
            </a:endParaRPr>
          </a:p>
          <a:p>
            <a:r>
              <a:rPr lang="en-US" dirty="0">
                <a:solidFill>
                  <a:schemeClr val="bg1"/>
                </a:solidFill>
              </a:rPr>
              <a:t>This structure carries the A18 over the South Humber Mainline (rail), linking Humberside Airport to the M180 at Barnetby Top.</a:t>
            </a:r>
          </a:p>
          <a:p>
            <a:endParaRPr lang="en-US" dirty="0">
              <a:solidFill>
                <a:schemeClr val="bg1"/>
              </a:solidFill>
            </a:endParaRPr>
          </a:p>
          <a:p>
            <a:r>
              <a:rPr lang="en-US" dirty="0">
                <a:solidFill>
                  <a:schemeClr val="bg1"/>
                </a:solidFill>
              </a:rPr>
              <a:t>The bridge is currently in a weakened state and the only long-term practical solution is the provision of a new structure. </a:t>
            </a:r>
          </a:p>
          <a:p>
            <a:endParaRPr lang="en-US" dirty="0">
              <a:solidFill>
                <a:schemeClr val="bg1"/>
              </a:solidFill>
            </a:endParaRPr>
          </a:p>
          <a:p>
            <a:r>
              <a:rPr lang="en-US" dirty="0">
                <a:solidFill>
                  <a:schemeClr val="bg1"/>
                </a:solidFill>
              </a:rPr>
              <a:t>This will ensure that this section of the A18 remains open to all vehicles and maintains unimpeded linkages between the</a:t>
            </a:r>
            <a:endParaRPr lang="en-GB" dirty="0">
              <a:solidFill>
                <a:schemeClr val="bg1"/>
              </a:solidFill>
            </a:endParaRPr>
          </a:p>
        </p:txBody>
      </p:sp>
    </p:spTree>
    <p:extLst>
      <p:ext uri="{BB962C8B-B14F-4D97-AF65-F5344CB8AC3E}">
        <p14:creationId xmlns:p14="http://schemas.microsoft.com/office/powerpoint/2010/main" val="164724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website&#10;&#10;Description automatically generated">
            <a:extLst>
              <a:ext uri="{FF2B5EF4-FFF2-40B4-BE49-F238E27FC236}">
                <a16:creationId xmlns:a16="http://schemas.microsoft.com/office/drawing/2014/main" id="{FFB52C4A-A1F7-41AE-AD87-3AF255603274}"/>
              </a:ext>
            </a:extLst>
          </p:cNvPr>
          <p:cNvPicPr>
            <a:picLocks noChangeAspect="1"/>
          </p:cNvPicPr>
          <p:nvPr/>
        </p:nvPicPr>
        <p:blipFill rotWithShape="1">
          <a:blip r:embed="rId2"/>
          <a:srcRect t="31710" r="816" b="2"/>
          <a:stretch/>
        </p:blipFill>
        <p:spPr>
          <a:xfrm>
            <a:off x="621675" y="407963"/>
            <a:ext cx="4032621" cy="5823194"/>
          </a:xfrm>
          <a:prstGeom prst="rect">
            <a:avLst/>
          </a:prstGeom>
        </p:spPr>
      </p:pic>
      <p:sp>
        <p:nvSpPr>
          <p:cNvPr id="15" name="Right Triangle 1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5219831" y="804321"/>
            <a:ext cx="5642312" cy="1597228"/>
          </a:xfrm>
        </p:spPr>
        <p:txBody>
          <a:bodyPr vert="horz" lIns="91440" tIns="45720" rIns="91440" bIns="45720" rtlCol="0" anchor="ctr">
            <a:normAutofit/>
          </a:bodyPr>
          <a:lstStyle/>
          <a:p>
            <a:r>
              <a:rPr lang="en-US" sz="5400" dirty="0"/>
              <a:t>What is a Local Plan?</a:t>
            </a:r>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rot="5400000">
            <a:off x="-2374833" y="3246436"/>
            <a:ext cx="5607882" cy="365125"/>
          </a:xfrm>
        </p:spPr>
        <p:txBody>
          <a:bodyPr vert="horz" lIns="91440" tIns="45720" rIns="91440" bIns="45720" rtlCol="0" anchor="t">
            <a:normAutofit/>
          </a:bodyPr>
          <a:lstStyle/>
          <a:p>
            <a:pPr algn="l">
              <a:spcAft>
                <a:spcPts val="600"/>
              </a:spcAft>
              <a:defRPr/>
            </a:pPr>
            <a:r>
              <a:rPr lang="en-US" sz="1150" kern="1200" dirty="0">
                <a:solidFill>
                  <a:schemeClr val="tx1">
                    <a:lumMod val="85000"/>
                    <a:lumOff val="15000"/>
                  </a:schemeClr>
                </a:solidFill>
                <a:latin typeface="Calibri" panose="020F0502020204030204"/>
                <a:ea typeface="+mn-ea"/>
                <a:cs typeface="+mn-cs"/>
              </a:rPr>
              <a:t>North Lincolnshire - Local Plan</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5219831" y="2484375"/>
            <a:ext cx="5415344" cy="2963756"/>
          </a:xfrm>
        </p:spPr>
        <p:txBody>
          <a:bodyPr vert="horz" lIns="91440" tIns="45720" rIns="91440" bIns="45720" rtlCol="0" anchor="t">
            <a:normAutofit lnSpcReduction="10000"/>
          </a:bodyPr>
          <a:lstStyle/>
          <a:p>
            <a:pPr>
              <a:lnSpc>
                <a:spcPct val="90000"/>
              </a:lnSpc>
            </a:pPr>
            <a:r>
              <a:rPr lang="en-US" sz="2200" dirty="0">
                <a:solidFill>
                  <a:schemeClr val="tx1"/>
                </a:solidFill>
              </a:rPr>
              <a:t>The Government requires all local councils to develop a long-term plan for their areas, to set out how and where land can be developed over the next 15 to 20 years in order to meet the growing needs of local people and businesses. </a:t>
            </a:r>
          </a:p>
          <a:p>
            <a:pPr>
              <a:lnSpc>
                <a:spcPct val="90000"/>
              </a:lnSpc>
            </a:pPr>
            <a:r>
              <a:rPr lang="en-US" sz="2200" dirty="0">
                <a:solidFill>
                  <a:schemeClr val="tx1"/>
                </a:solidFill>
              </a:rPr>
              <a:t>The Local Plan sets out what and where development is acceptable and, once agreed and adopted, will govern how planning applications are assessed.</a:t>
            </a:r>
          </a:p>
          <a:p>
            <a:pPr>
              <a:lnSpc>
                <a:spcPct val="90000"/>
              </a:lnSpc>
            </a:pPr>
            <a:endParaRPr lang="en-US" sz="2200" dirty="0">
              <a:solidFill>
                <a:schemeClr val="tx1"/>
              </a:solidFill>
            </a:endParaRPr>
          </a:p>
        </p:txBody>
      </p:sp>
      <p:sp>
        <p:nvSpPr>
          <p:cNvPr id="11" name="TextBox 10">
            <a:extLst>
              <a:ext uri="{FF2B5EF4-FFF2-40B4-BE49-F238E27FC236}">
                <a16:creationId xmlns:a16="http://schemas.microsoft.com/office/drawing/2014/main" id="{260C8ACD-394C-49C1-B770-9DE852CA0C6C}"/>
              </a:ext>
            </a:extLst>
          </p:cNvPr>
          <p:cNvSpPr txBox="1"/>
          <p:nvPr/>
        </p:nvSpPr>
        <p:spPr>
          <a:xfrm>
            <a:off x="5050603" y="5817576"/>
            <a:ext cx="4270638" cy="307777"/>
          </a:xfrm>
          <a:prstGeom prst="rect">
            <a:avLst/>
          </a:prstGeom>
          <a:noFill/>
        </p:spPr>
        <p:txBody>
          <a:bodyPr wrap="square" rtlCol="0">
            <a:spAutoFit/>
          </a:bodyPr>
          <a:lstStyle/>
          <a:p>
            <a:r>
              <a:rPr lang="en-US" sz="1400" i="1" dirty="0"/>
              <a:t>Reference - North Lincolnshire Local Plan (2020 -2038)</a:t>
            </a:r>
            <a:endParaRPr lang="en-GB" sz="1400" i="1" dirty="0"/>
          </a:p>
        </p:txBody>
      </p:sp>
    </p:spTree>
    <p:extLst>
      <p:ext uri="{BB962C8B-B14F-4D97-AF65-F5344CB8AC3E}">
        <p14:creationId xmlns:p14="http://schemas.microsoft.com/office/powerpoint/2010/main" val="39124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Goals for Q1</a:t>
            </a:r>
          </a:p>
        </p:txBody>
      </p:sp>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p:txBody>
          <a:bodyPr/>
          <a:lstStyle/>
          <a:p>
            <a:r>
              <a:rPr lang="en-US" dirty="0"/>
              <a:t>Employee opportunities</a:t>
            </a:r>
          </a:p>
        </p:txBody>
      </p:sp>
      <p:sp>
        <p:nvSpPr>
          <p:cNvPr id="8" name="Footer Placeholder 7">
            <a:extLst>
              <a:ext uri="{FF2B5EF4-FFF2-40B4-BE49-F238E27FC236}">
                <a16:creationId xmlns:a16="http://schemas.microsoft.com/office/drawing/2014/main" id="{2A659727-BBB9-9B49-BCA1-694F74F717C4}"/>
              </a:ext>
            </a:extLst>
          </p:cNvPr>
          <p:cNvSpPr>
            <a:spLocks noGrp="1"/>
          </p:cNvSpPr>
          <p:nvPr>
            <p:ph type="ftr" sz="quarter" idx="15"/>
          </p:nvPr>
        </p:nvSpPr>
        <p:spPr/>
        <p:txBody>
          <a:bodyPr/>
          <a:lstStyle/>
          <a:p>
            <a:r>
              <a:rPr lang="en-US" dirty="0"/>
              <a:t>Annual Review</a:t>
            </a:r>
            <a:endParaRPr lang="en-US" sz="1100" dirty="0"/>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p:txBody>
          <a:bodyPr/>
          <a:lstStyle/>
          <a:p>
            <a:pPr algn="l"/>
            <a:fld id="{294A09A9-5501-47C1-A89A-A340965A2BE2}" type="slidenum">
              <a:rPr lang="en-US" smtClean="0"/>
              <a:pPr algn="l"/>
              <a:t>20</a:t>
            </a:fld>
            <a:endParaRPr lang="en-US" dirty="0"/>
          </a:p>
        </p:txBody>
      </p:sp>
      <p:sp>
        <p:nvSpPr>
          <p:cNvPr id="13" name="Text Placeholder 12">
            <a:extLst>
              <a:ext uri="{FF2B5EF4-FFF2-40B4-BE49-F238E27FC236}">
                <a16:creationId xmlns:a16="http://schemas.microsoft.com/office/drawing/2014/main" id="{D5FE8DD4-59A7-438C-81A2-AF7D7EF66B6A}"/>
              </a:ext>
            </a:extLst>
          </p:cNvPr>
          <p:cNvSpPr>
            <a:spLocks noGrp="1"/>
          </p:cNvSpPr>
          <p:nvPr>
            <p:ph type="body" idx="1"/>
          </p:nvPr>
        </p:nvSpPr>
        <p:spPr/>
        <p:txBody>
          <a:bodyPr/>
          <a:lstStyle/>
          <a:p>
            <a:endParaRPr lang="en-GB"/>
          </a:p>
        </p:txBody>
      </p:sp>
      <p:sp>
        <p:nvSpPr>
          <p:cNvPr id="17" name="TextBox 16">
            <a:extLst>
              <a:ext uri="{FF2B5EF4-FFF2-40B4-BE49-F238E27FC236}">
                <a16:creationId xmlns:a16="http://schemas.microsoft.com/office/drawing/2014/main" id="{AB00334E-B539-4B68-A123-0356BF345449}"/>
              </a:ext>
            </a:extLst>
          </p:cNvPr>
          <p:cNvSpPr txBox="1"/>
          <p:nvPr/>
        </p:nvSpPr>
        <p:spPr>
          <a:xfrm>
            <a:off x="4174436" y="4909800"/>
            <a:ext cx="7527234" cy="1446550"/>
          </a:xfrm>
          <a:prstGeom prst="rect">
            <a:avLst/>
          </a:prstGeom>
          <a:noFill/>
        </p:spPr>
        <p:txBody>
          <a:bodyPr wrap="square" rtlCol="0">
            <a:spAutoFit/>
          </a:bodyPr>
          <a:lstStyle/>
          <a:p>
            <a:r>
              <a:rPr lang="en-GB" sz="4400" b="1" dirty="0">
                <a:solidFill>
                  <a:schemeClr val="accent4">
                    <a:lumMod val="75000"/>
                  </a:schemeClr>
                </a:solidFill>
              </a:rPr>
              <a:t>Remaining Public Consultation Sessions</a:t>
            </a:r>
          </a:p>
        </p:txBody>
      </p:sp>
      <p:pic>
        <p:nvPicPr>
          <p:cNvPr id="20" name="Picture 19">
            <a:extLst>
              <a:ext uri="{FF2B5EF4-FFF2-40B4-BE49-F238E27FC236}">
                <a16:creationId xmlns:a16="http://schemas.microsoft.com/office/drawing/2014/main" id="{3E3F3599-E953-41CE-93DB-0529E1743DB3}"/>
              </a:ext>
            </a:extLst>
          </p:cNvPr>
          <p:cNvPicPr>
            <a:picLocks noChangeAspect="1"/>
          </p:cNvPicPr>
          <p:nvPr/>
        </p:nvPicPr>
        <p:blipFill>
          <a:blip r:embed="rId2"/>
          <a:stretch>
            <a:fillRect/>
          </a:stretch>
        </p:blipFill>
        <p:spPr>
          <a:xfrm>
            <a:off x="549344" y="1851244"/>
            <a:ext cx="11509306" cy="1914525"/>
          </a:xfrm>
          <a:prstGeom prst="rect">
            <a:avLst/>
          </a:prstGeom>
        </p:spPr>
      </p:pic>
      <p:pic>
        <p:nvPicPr>
          <p:cNvPr id="22" name="Picture 21">
            <a:extLst>
              <a:ext uri="{FF2B5EF4-FFF2-40B4-BE49-F238E27FC236}">
                <a16:creationId xmlns:a16="http://schemas.microsoft.com/office/drawing/2014/main" id="{DA24390D-9F30-49D1-8E7B-9A29190B438E}"/>
              </a:ext>
            </a:extLst>
          </p:cNvPr>
          <p:cNvPicPr>
            <a:picLocks noChangeAspect="1"/>
          </p:cNvPicPr>
          <p:nvPr/>
        </p:nvPicPr>
        <p:blipFill>
          <a:blip r:embed="rId3"/>
          <a:stretch>
            <a:fillRect/>
          </a:stretch>
        </p:blipFill>
        <p:spPr>
          <a:xfrm>
            <a:off x="549344" y="517744"/>
            <a:ext cx="11353800" cy="1333500"/>
          </a:xfrm>
          <a:prstGeom prst="rect">
            <a:avLst/>
          </a:prstGeom>
        </p:spPr>
      </p:pic>
      <p:sp>
        <p:nvSpPr>
          <p:cNvPr id="3" name="TextBox 2">
            <a:extLst>
              <a:ext uri="{FF2B5EF4-FFF2-40B4-BE49-F238E27FC236}">
                <a16:creationId xmlns:a16="http://schemas.microsoft.com/office/drawing/2014/main" id="{9E47B837-2E63-4A5B-A73E-B146F1593CEE}"/>
              </a:ext>
            </a:extLst>
          </p:cNvPr>
          <p:cNvSpPr txBox="1"/>
          <p:nvPr/>
        </p:nvSpPr>
        <p:spPr>
          <a:xfrm>
            <a:off x="1895061" y="4002157"/>
            <a:ext cx="7328452" cy="369332"/>
          </a:xfrm>
          <a:prstGeom prst="rect">
            <a:avLst/>
          </a:prstGeom>
          <a:noFill/>
        </p:spPr>
        <p:txBody>
          <a:bodyPr wrap="square" rtlCol="0">
            <a:spAutoFit/>
          </a:bodyPr>
          <a:lstStyle/>
          <a:p>
            <a:r>
              <a:rPr lang="en-GB" dirty="0">
                <a:solidFill>
                  <a:schemeClr val="bg1"/>
                </a:solidFill>
              </a:rPr>
              <a:t>Online </a:t>
            </a:r>
            <a:r>
              <a:rPr lang="en-GB" dirty="0">
                <a:solidFill>
                  <a:schemeClr val="bg1"/>
                </a:solidFill>
                <a:hlinkClick r:id="rId4"/>
              </a:rPr>
              <a:t>–</a:t>
            </a:r>
            <a:r>
              <a:rPr lang="en-GB" dirty="0">
                <a:solidFill>
                  <a:schemeClr val="bg1"/>
                </a:solidFill>
              </a:rPr>
              <a:t> </a:t>
            </a:r>
            <a:r>
              <a:rPr lang="en-US" dirty="0">
                <a:hlinkClick r:id="rId4"/>
              </a:rPr>
              <a:t>Here to Help | North Lincolnshire Local Plan (northlincs.gov.uk)</a:t>
            </a:r>
            <a:r>
              <a:rPr lang="en-GB" dirty="0"/>
              <a:t> </a:t>
            </a:r>
          </a:p>
        </p:txBody>
      </p:sp>
    </p:spTree>
    <p:extLst>
      <p:ext uri="{BB962C8B-B14F-4D97-AF65-F5344CB8AC3E}">
        <p14:creationId xmlns:p14="http://schemas.microsoft.com/office/powerpoint/2010/main" val="76767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20567" y="1609340"/>
            <a:ext cx="4941477" cy="610863"/>
          </a:xfrm>
        </p:spPr>
        <p:txBody>
          <a:bodyPr>
            <a:normAutofit fontScale="90000"/>
          </a:bodyPr>
          <a:lstStyle/>
          <a:p>
            <a:br>
              <a:rPr lang="en-US" dirty="0"/>
            </a:br>
            <a:br>
              <a:rPr lang="en-US" dirty="0"/>
            </a:br>
            <a:br>
              <a:rPr lang="en-US" dirty="0"/>
            </a:br>
            <a:r>
              <a:rPr lang="en-US" dirty="0"/>
              <a:t>Thank you for your time </a:t>
            </a:r>
            <a:br>
              <a:rPr lang="en-US" dirty="0"/>
            </a:br>
            <a:endParaRPr lang="en-US" dirty="0"/>
          </a:p>
        </p:txBody>
      </p:sp>
      <p:pic>
        <p:nvPicPr>
          <p:cNvPr id="8" name="Picture 7">
            <a:extLst>
              <a:ext uri="{FF2B5EF4-FFF2-40B4-BE49-F238E27FC236}">
                <a16:creationId xmlns:a16="http://schemas.microsoft.com/office/drawing/2014/main" id="{35800892-F116-4FF3-A091-18A3D9329DFA}"/>
              </a:ext>
            </a:extLst>
          </p:cNvPr>
          <p:cNvPicPr>
            <a:picLocks noChangeAspect="1"/>
          </p:cNvPicPr>
          <p:nvPr/>
        </p:nvPicPr>
        <p:blipFill>
          <a:blip r:embed="rId3"/>
          <a:stretch>
            <a:fillRect/>
          </a:stretch>
        </p:blipFill>
        <p:spPr>
          <a:xfrm>
            <a:off x="6629957" y="457200"/>
            <a:ext cx="4569855" cy="5608806"/>
          </a:xfrm>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a:xfrm>
            <a:off x="1253445" y="671670"/>
            <a:ext cx="8074815" cy="1618489"/>
          </a:xfrm>
        </p:spPr>
        <p:txBody>
          <a:bodyPr vert="horz" lIns="91440" tIns="45720" rIns="91440" bIns="45720" rtlCol="0" anchor="ctr">
            <a:normAutofit/>
          </a:bodyPr>
          <a:lstStyle/>
          <a:p>
            <a:r>
              <a:rPr lang="en-US" sz="6100" kern="1200" dirty="0">
                <a:solidFill>
                  <a:schemeClr val="tx1"/>
                </a:solidFill>
                <a:latin typeface="+mj-lt"/>
                <a:ea typeface="+mj-ea"/>
                <a:cs typeface="+mj-cs"/>
              </a:rPr>
              <a:t>What is Happening Now?</a:t>
            </a:r>
          </a:p>
        </p:txBody>
      </p:sp>
      <p:sp>
        <p:nvSpPr>
          <p:cNvPr id="10" name="Footer Placeholder 9">
            <a:extLst>
              <a:ext uri="{FF2B5EF4-FFF2-40B4-BE49-F238E27FC236}">
                <a16:creationId xmlns:a16="http://schemas.microsoft.com/office/drawing/2014/main" id="{56278D20-060E-1942-9A72-E600C02A8208}"/>
              </a:ext>
            </a:extLst>
          </p:cNvPr>
          <p:cNvSpPr>
            <a:spLocks noGrp="1"/>
          </p:cNvSpPr>
          <p:nvPr>
            <p:ph type="ftr" sz="quarter" idx="11"/>
          </p:nvPr>
        </p:nvSpPr>
        <p:spPr>
          <a:xfrm rot="5400000">
            <a:off x="-2374833" y="3246436"/>
            <a:ext cx="5607882" cy="365125"/>
          </a:xfrm>
        </p:spPr>
        <p:txBody>
          <a:bodyPr vert="horz" lIns="91440" tIns="45720" rIns="91440" bIns="45720" rtlCol="0" anchor="t">
            <a:normAutofit/>
          </a:bodyPr>
          <a:lstStyle/>
          <a:p>
            <a:pPr algn="l">
              <a:spcAft>
                <a:spcPts val="600"/>
              </a:spcAft>
            </a:pPr>
            <a:r>
              <a:rPr lang="en-US" sz="1150" kern="1200">
                <a:solidFill>
                  <a:schemeClr val="tx1">
                    <a:lumMod val="85000"/>
                    <a:lumOff val="15000"/>
                  </a:schemeClr>
                </a:solidFill>
                <a:latin typeface="+mn-lt"/>
                <a:ea typeface="+mn-ea"/>
                <a:cs typeface="+mn-cs"/>
              </a:rPr>
              <a:t>Local Plan</a:t>
            </a:r>
          </a:p>
        </p:txBody>
      </p:sp>
      <p:sp>
        <p:nvSpPr>
          <p:cNvPr id="25" name="TextBox 20">
            <a:extLst>
              <a:ext uri="{FF2B5EF4-FFF2-40B4-BE49-F238E27FC236}">
                <a16:creationId xmlns:a16="http://schemas.microsoft.com/office/drawing/2014/main" id="{DFE643DF-1B06-45C2-9BE2-631B725D91C3}"/>
              </a:ext>
            </a:extLst>
          </p:cNvPr>
          <p:cNvSpPr txBox="1"/>
          <p:nvPr/>
        </p:nvSpPr>
        <p:spPr>
          <a:xfrm>
            <a:off x="1253445" y="2135672"/>
            <a:ext cx="9123007" cy="2800395"/>
          </a:xfrm>
          <a:prstGeom prst="rect">
            <a:avLst/>
          </a:prstGeom>
        </p:spPr>
        <p:txBody>
          <a:bodyPr vert="horz" lIns="91440" tIns="45720" rIns="91440" bIns="45720" rtlCol="0" anchor="t">
            <a:noAutofit/>
          </a:bodyPr>
          <a:lstStyle/>
          <a:p>
            <a:pPr>
              <a:lnSpc>
                <a:spcPct val="90000"/>
              </a:lnSpc>
              <a:spcAft>
                <a:spcPts val="600"/>
              </a:spcAft>
            </a:pPr>
            <a:r>
              <a:rPr lang="en-US" dirty="0">
                <a:effectLst/>
              </a:rPr>
              <a:t>North Lincolnshire Council is preparing a new single Local Plan for its area. </a:t>
            </a:r>
          </a:p>
          <a:p>
            <a:pPr indent="-228600">
              <a:lnSpc>
                <a:spcPct val="90000"/>
              </a:lnSpc>
              <a:spcAft>
                <a:spcPts val="600"/>
              </a:spcAft>
              <a:buFont typeface="Arial" panose="020B0604020202020204" pitchFamily="34" charset="0"/>
              <a:buChar char="•"/>
            </a:pPr>
            <a:endParaRPr lang="en-US" dirty="0">
              <a:effectLst/>
            </a:endParaRPr>
          </a:p>
          <a:p>
            <a:pPr>
              <a:lnSpc>
                <a:spcPct val="90000"/>
              </a:lnSpc>
              <a:spcAft>
                <a:spcPts val="600"/>
              </a:spcAft>
            </a:pPr>
            <a:r>
              <a:rPr lang="en-US" dirty="0">
                <a:effectLst/>
              </a:rPr>
              <a:t>It will establish a vision and objectives, allocate sites for housing, employment, retail, leisure, and other forms of development, and will include development management policies up to 2038. </a:t>
            </a:r>
          </a:p>
          <a:p>
            <a:pPr>
              <a:lnSpc>
                <a:spcPct val="90000"/>
              </a:lnSpc>
              <a:spcAft>
                <a:spcPts val="600"/>
              </a:spcAft>
            </a:pPr>
            <a:r>
              <a:rPr lang="en-US" dirty="0">
                <a:effectLst/>
              </a:rPr>
              <a:t>As well as setting out where new development will go, the Plan will also include policies which seek to protect and preserve open space, green infrastructure, the historic environment, and environmental assets. Once adopted, it will update and replace the existing planning policy framework for the area. </a:t>
            </a:r>
          </a:p>
          <a:p>
            <a:pPr>
              <a:lnSpc>
                <a:spcPct val="90000"/>
              </a:lnSpc>
              <a:spcAft>
                <a:spcPts val="600"/>
              </a:spcAft>
            </a:pPr>
            <a:endParaRPr lang="en-US" dirty="0">
              <a:effectLst/>
            </a:endParaRPr>
          </a:p>
          <a:p>
            <a:pPr>
              <a:lnSpc>
                <a:spcPct val="90000"/>
              </a:lnSpc>
              <a:spcAft>
                <a:spcPts val="600"/>
              </a:spcAft>
            </a:pPr>
            <a:r>
              <a:rPr lang="en-US" dirty="0">
                <a:effectLst/>
              </a:rPr>
              <a:t>A six-week public consultation period is started on</a:t>
            </a:r>
            <a:r>
              <a:rPr lang="en-US" b="1" dirty="0">
                <a:effectLst/>
              </a:rPr>
              <a:t> Friday 15 October 2021</a:t>
            </a:r>
            <a:r>
              <a:rPr lang="en-US" dirty="0">
                <a:effectLst/>
              </a:rPr>
              <a:t>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effectLst/>
              </a:rPr>
              <a:t>The final day of public consultation is</a:t>
            </a:r>
            <a:r>
              <a:rPr lang="en-US" b="1" dirty="0">
                <a:effectLst/>
              </a:rPr>
              <a:t> Friday 26 November 2021. </a:t>
            </a:r>
            <a:r>
              <a:rPr lang="en-US" dirty="0">
                <a:effectLst/>
              </a:rPr>
              <a:t> </a:t>
            </a:r>
            <a:endParaRPr lang="en-US" dirty="0"/>
          </a:p>
        </p:txBody>
      </p:sp>
    </p:spTree>
    <p:extLst>
      <p:ext uri="{BB962C8B-B14F-4D97-AF65-F5344CB8AC3E}">
        <p14:creationId xmlns:p14="http://schemas.microsoft.com/office/powerpoint/2010/main" val="49548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0BB22A7-BBA1-4417-8163-1AA61231FD38}"/>
              </a:ext>
            </a:extLst>
          </p:cNvPr>
          <p:cNvSpPr/>
          <p:nvPr/>
        </p:nvSpPr>
        <p:spPr>
          <a:xfrm>
            <a:off x="8563182" y="4223128"/>
            <a:ext cx="3010657" cy="1996188"/>
          </a:xfrm>
          <a:prstGeom prst="ellipse">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p:txBody>
          <a:bodyPr/>
          <a:lstStyle/>
          <a:p>
            <a:r>
              <a:rPr lang="en-US" dirty="0"/>
              <a:t>Stages 	</a:t>
            </a:r>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p:txBody>
          <a:bodyPr/>
          <a:lstStyle/>
          <a:p>
            <a:r>
              <a:rPr lang="en-US" dirty="0"/>
              <a:t>Stage 1 - 2017</a:t>
            </a:r>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p:txBody>
          <a:bodyPr/>
          <a:lstStyle/>
          <a:p>
            <a:r>
              <a:rPr lang="en-US" dirty="0"/>
              <a:t>Stage 2 - 2018	</a:t>
            </a:r>
          </a:p>
        </p:txBody>
      </p:sp>
      <p:sp>
        <p:nvSpPr>
          <p:cNvPr id="11" name="Date Placeholder 10">
            <a:extLst>
              <a:ext uri="{FF2B5EF4-FFF2-40B4-BE49-F238E27FC236}">
                <a16:creationId xmlns:a16="http://schemas.microsoft.com/office/drawing/2014/main" id="{188C120B-6FFA-9C42-80DF-9F19DE9503F4}"/>
              </a:ext>
            </a:extLst>
          </p:cNvPr>
          <p:cNvSpPr>
            <a:spLocks noGrp="1"/>
          </p:cNvSpPr>
          <p:nvPr>
            <p:ph type="dt" sz="half" idx="36"/>
          </p:nvPr>
        </p:nvSpPr>
        <p:spPr/>
        <p:txBody>
          <a:bodyPr/>
          <a:lstStyle/>
          <a:p>
            <a:fld id="{6FCA8E82-58CD-E045-8B98-B7A85B79B752}" type="datetime4">
              <a:rPr lang="en-US" smtClean="0"/>
              <a:pPr/>
              <a:t>November 10, 2021</a:t>
            </a:fld>
            <a:endParaRPr lang="en-US" dirty="0"/>
          </a:p>
        </p:txBody>
      </p:sp>
      <p:sp>
        <p:nvSpPr>
          <p:cNvPr id="12" name="Footer Placeholder 11">
            <a:extLst>
              <a:ext uri="{FF2B5EF4-FFF2-40B4-BE49-F238E27FC236}">
                <a16:creationId xmlns:a16="http://schemas.microsoft.com/office/drawing/2014/main" id="{6F29C953-E914-EE4E-B001-1E1EAD7BFD8A}"/>
              </a:ext>
            </a:extLst>
          </p:cNvPr>
          <p:cNvSpPr>
            <a:spLocks noGrp="1"/>
          </p:cNvSpPr>
          <p:nvPr>
            <p:ph type="ftr" sz="quarter" idx="37"/>
          </p:nvPr>
        </p:nvSpPr>
        <p:spPr/>
        <p:txBody>
          <a:bodyPr/>
          <a:lstStyle/>
          <a:p>
            <a:r>
              <a:rPr lang="en-US" dirty="0"/>
              <a:t>Annual Review</a:t>
            </a:r>
          </a:p>
        </p:txBody>
      </p:sp>
      <p:sp>
        <p:nvSpPr>
          <p:cNvPr id="13" name="Slide Number Placeholder 12">
            <a:extLst>
              <a:ext uri="{FF2B5EF4-FFF2-40B4-BE49-F238E27FC236}">
                <a16:creationId xmlns:a16="http://schemas.microsoft.com/office/drawing/2014/main" id="{B2B0E625-26CC-9744-9B92-56905E797B65}"/>
              </a:ext>
            </a:extLst>
          </p:cNvPr>
          <p:cNvSpPr>
            <a:spLocks noGrp="1"/>
          </p:cNvSpPr>
          <p:nvPr>
            <p:ph type="sldNum" sz="quarter" idx="38"/>
          </p:nvPr>
        </p:nvSpPr>
        <p:spPr/>
        <p:txBody>
          <a:bodyPr/>
          <a:lstStyle/>
          <a:p>
            <a:fld id="{294A09A9-5501-47C1-A89A-A340965A2BE2}" type="slidenum">
              <a:rPr lang="en-US" smtClean="0"/>
              <a:pPr/>
              <a:t>4</a:t>
            </a:fld>
            <a:endParaRPr lang="en-US" dirty="0"/>
          </a:p>
        </p:txBody>
      </p:sp>
      <p:sp>
        <p:nvSpPr>
          <p:cNvPr id="15" name="Text Placeholder 14">
            <a:extLst>
              <a:ext uri="{FF2B5EF4-FFF2-40B4-BE49-F238E27FC236}">
                <a16:creationId xmlns:a16="http://schemas.microsoft.com/office/drawing/2014/main" id="{0D70E868-F9CA-4E1A-A6E3-EDFF6FFD17D6}"/>
              </a:ext>
            </a:extLst>
          </p:cNvPr>
          <p:cNvSpPr>
            <a:spLocks noGrp="1"/>
          </p:cNvSpPr>
          <p:nvPr>
            <p:ph type="body" sz="quarter" idx="12"/>
          </p:nvPr>
        </p:nvSpPr>
        <p:spPr>
          <a:xfrm>
            <a:off x="1296955" y="2934855"/>
            <a:ext cx="2877480" cy="739357"/>
          </a:xfrm>
        </p:spPr>
        <p:txBody>
          <a:bodyPr/>
          <a:lstStyle/>
          <a:p>
            <a:r>
              <a:rPr lang="en-US" sz="2000" b="0" i="0" dirty="0">
                <a:solidFill>
                  <a:srgbClr val="37424A"/>
                </a:solidFill>
                <a:effectLst/>
                <a:latin typeface="Muli"/>
              </a:rPr>
              <a:t>Stage 1: Initial Consultation (Regulation 18)</a:t>
            </a:r>
          </a:p>
          <a:p>
            <a:endParaRPr lang="en-GB" dirty="0"/>
          </a:p>
        </p:txBody>
      </p:sp>
      <p:sp>
        <p:nvSpPr>
          <p:cNvPr id="17" name="Text Placeholder 16">
            <a:extLst>
              <a:ext uri="{FF2B5EF4-FFF2-40B4-BE49-F238E27FC236}">
                <a16:creationId xmlns:a16="http://schemas.microsoft.com/office/drawing/2014/main" id="{6B8EA903-5248-425E-BE25-CF54F6118894}"/>
              </a:ext>
            </a:extLst>
          </p:cNvPr>
          <p:cNvSpPr>
            <a:spLocks noGrp="1"/>
          </p:cNvSpPr>
          <p:nvPr>
            <p:ph type="body" sz="quarter" idx="34"/>
          </p:nvPr>
        </p:nvSpPr>
        <p:spPr>
          <a:xfrm>
            <a:off x="6438142" y="2934856"/>
            <a:ext cx="3010657" cy="205837"/>
          </a:xfrm>
        </p:spPr>
        <p:txBody>
          <a:bodyPr/>
          <a:lstStyle/>
          <a:p>
            <a:r>
              <a:rPr lang="en-US" sz="2000" b="0" i="0" dirty="0">
                <a:solidFill>
                  <a:srgbClr val="37424A"/>
                </a:solidFill>
                <a:effectLst/>
                <a:latin typeface="Muli"/>
              </a:rPr>
              <a:t>Stage 2: Issues &amp; Options Consultation (Regulation 18)</a:t>
            </a:r>
          </a:p>
          <a:p>
            <a:endParaRPr lang="en-GB" dirty="0"/>
          </a:p>
        </p:txBody>
      </p:sp>
      <p:sp>
        <p:nvSpPr>
          <p:cNvPr id="19" name="Text Placeholder 18">
            <a:extLst>
              <a:ext uri="{FF2B5EF4-FFF2-40B4-BE49-F238E27FC236}">
                <a16:creationId xmlns:a16="http://schemas.microsoft.com/office/drawing/2014/main" id="{9DD380A7-1860-4675-8952-B549AF08157E}"/>
              </a:ext>
            </a:extLst>
          </p:cNvPr>
          <p:cNvSpPr>
            <a:spLocks noGrp="1"/>
          </p:cNvSpPr>
          <p:nvPr>
            <p:ph type="body" sz="quarter" idx="30"/>
          </p:nvPr>
        </p:nvSpPr>
        <p:spPr>
          <a:xfrm>
            <a:off x="3897798" y="5087328"/>
            <a:ext cx="3231871" cy="369332"/>
          </a:xfrm>
        </p:spPr>
        <p:txBody>
          <a:bodyPr/>
          <a:lstStyle/>
          <a:p>
            <a:r>
              <a:rPr lang="en-US" sz="2000" b="0" i="0" dirty="0">
                <a:solidFill>
                  <a:srgbClr val="37424A"/>
                </a:solidFill>
                <a:effectLst/>
                <a:latin typeface="Muli"/>
              </a:rPr>
              <a:t>Stage 3: Preferred Options Consultation (Regulation 18)</a:t>
            </a:r>
          </a:p>
          <a:p>
            <a:endParaRPr lang="en-GB" dirty="0"/>
          </a:p>
        </p:txBody>
      </p:sp>
      <p:sp>
        <p:nvSpPr>
          <p:cNvPr id="21" name="Text Placeholder 20">
            <a:extLst>
              <a:ext uri="{FF2B5EF4-FFF2-40B4-BE49-F238E27FC236}">
                <a16:creationId xmlns:a16="http://schemas.microsoft.com/office/drawing/2014/main" id="{71C63581-1CB3-46FE-AB51-93F286CEB0CE}"/>
              </a:ext>
            </a:extLst>
          </p:cNvPr>
          <p:cNvSpPr>
            <a:spLocks noGrp="1"/>
          </p:cNvSpPr>
          <p:nvPr>
            <p:ph type="body" sz="quarter" idx="32"/>
          </p:nvPr>
        </p:nvSpPr>
        <p:spPr>
          <a:xfrm>
            <a:off x="9001710" y="5087328"/>
            <a:ext cx="2352089" cy="369332"/>
          </a:xfrm>
        </p:spPr>
        <p:txBody>
          <a:bodyPr/>
          <a:lstStyle/>
          <a:p>
            <a:r>
              <a:rPr lang="en-US" sz="2000" b="0" i="0" dirty="0">
                <a:solidFill>
                  <a:srgbClr val="37424A"/>
                </a:solidFill>
                <a:effectLst/>
                <a:latin typeface="Muli"/>
              </a:rPr>
              <a:t>Stage 4: Publication Draft (Regulation 19)</a:t>
            </a:r>
          </a:p>
          <a:p>
            <a:endParaRPr lang="en-GB" dirty="0"/>
          </a:p>
        </p:txBody>
      </p:sp>
      <p:sp>
        <p:nvSpPr>
          <p:cNvPr id="6" name="Text Placeholder 5">
            <a:extLst>
              <a:ext uri="{FF2B5EF4-FFF2-40B4-BE49-F238E27FC236}">
                <a16:creationId xmlns:a16="http://schemas.microsoft.com/office/drawing/2014/main" id="{8D4284CF-DF13-E947-ADA5-0FD9AAC03C23}"/>
              </a:ext>
            </a:extLst>
          </p:cNvPr>
          <p:cNvSpPr>
            <a:spLocks noGrp="1"/>
          </p:cNvSpPr>
          <p:nvPr>
            <p:ph type="body" sz="quarter" idx="31"/>
          </p:nvPr>
        </p:nvSpPr>
        <p:spPr/>
        <p:txBody>
          <a:bodyPr/>
          <a:lstStyle/>
          <a:p>
            <a:r>
              <a:rPr lang="en-US" dirty="0">
                <a:solidFill>
                  <a:schemeClr val="bg1"/>
                </a:solidFill>
              </a:rPr>
              <a:t>Stage 3 - 2020 </a:t>
            </a:r>
            <a:endParaRPr lang="en-US" dirty="0"/>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p:txBody>
          <a:bodyPr/>
          <a:lstStyle/>
          <a:p>
            <a:r>
              <a:rPr lang="en-US" dirty="0">
                <a:solidFill>
                  <a:schemeClr val="bg1"/>
                </a:solidFill>
              </a:rPr>
              <a:t>Stage 4 -2021	</a:t>
            </a:r>
          </a:p>
        </p:txBody>
      </p:sp>
      <p:sp>
        <p:nvSpPr>
          <p:cNvPr id="3" name="TextBox 2">
            <a:extLst>
              <a:ext uri="{FF2B5EF4-FFF2-40B4-BE49-F238E27FC236}">
                <a16:creationId xmlns:a16="http://schemas.microsoft.com/office/drawing/2014/main" id="{61423E77-FD1E-4A20-B261-259FFB1A6094}"/>
              </a:ext>
            </a:extLst>
          </p:cNvPr>
          <p:cNvSpPr txBox="1"/>
          <p:nvPr/>
        </p:nvSpPr>
        <p:spPr>
          <a:xfrm>
            <a:off x="4964599" y="638684"/>
            <a:ext cx="6629473" cy="923330"/>
          </a:xfrm>
          <a:prstGeom prst="rect">
            <a:avLst/>
          </a:prstGeom>
          <a:noFill/>
        </p:spPr>
        <p:txBody>
          <a:bodyPr wrap="square" rtlCol="0">
            <a:spAutoFit/>
          </a:bodyPr>
          <a:lstStyle/>
          <a:p>
            <a:r>
              <a:rPr lang="en-US" dirty="0">
                <a:solidFill>
                  <a:schemeClr val="bg1"/>
                </a:solidFill>
              </a:rPr>
              <a:t>Website Link</a:t>
            </a:r>
          </a:p>
          <a:p>
            <a:endParaRPr lang="en-US" dirty="0">
              <a:solidFill>
                <a:schemeClr val="bg1"/>
              </a:solidFill>
              <a:hlinkClick r:id="rId2"/>
            </a:endParaRPr>
          </a:p>
          <a:p>
            <a:r>
              <a:rPr lang="en-US" dirty="0">
                <a:hlinkClick r:id="rId2"/>
              </a:rPr>
              <a:t>A New Local Plan | North Lincolnshire Council (northlincs.gov.uk)</a:t>
            </a:r>
            <a:endParaRPr lang="en-GB" dirty="0">
              <a:solidFill>
                <a:schemeClr val="bg1"/>
              </a:solidFill>
            </a:endParaRPr>
          </a:p>
        </p:txBody>
      </p:sp>
    </p:spTree>
    <p:extLst>
      <p:ext uri="{BB962C8B-B14F-4D97-AF65-F5344CB8AC3E}">
        <p14:creationId xmlns:p14="http://schemas.microsoft.com/office/powerpoint/2010/main" val="25091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DD4EACA-5383-4ECC-9AD4-39CAD5557418}"/>
              </a:ext>
            </a:extLst>
          </p:cNvPr>
          <p:cNvSpPr>
            <a:spLocks noGrp="1"/>
          </p:cNvSpPr>
          <p:nvPr>
            <p:ph type="title"/>
          </p:nvPr>
        </p:nvSpPr>
        <p:spPr/>
        <p:txBody>
          <a:bodyPr/>
          <a:lstStyle/>
          <a:p>
            <a:r>
              <a:rPr lang="en-GB" dirty="0">
                <a:solidFill>
                  <a:schemeClr val="bg1"/>
                </a:solidFill>
              </a:rPr>
              <a:t>Key Challenges</a:t>
            </a:r>
          </a:p>
        </p:txBody>
      </p:sp>
      <p:sp>
        <p:nvSpPr>
          <p:cNvPr id="14" name="Text Placeholder 13">
            <a:extLst>
              <a:ext uri="{FF2B5EF4-FFF2-40B4-BE49-F238E27FC236}">
                <a16:creationId xmlns:a16="http://schemas.microsoft.com/office/drawing/2014/main" id="{35A94EE4-7E5A-4A41-A054-2C0AB18C2C06}"/>
              </a:ext>
            </a:extLst>
          </p:cNvPr>
          <p:cNvSpPr>
            <a:spLocks noGrp="1"/>
          </p:cNvSpPr>
          <p:nvPr>
            <p:ph type="body" sz="quarter" idx="10"/>
          </p:nvPr>
        </p:nvSpPr>
        <p:spPr>
          <a:xfrm>
            <a:off x="838200" y="2497567"/>
            <a:ext cx="4953000" cy="1289289"/>
          </a:xfrm>
        </p:spPr>
        <p:txBody>
          <a:bodyPr/>
          <a:lstStyle/>
          <a:p>
            <a:r>
              <a:rPr lang="en-US" dirty="0">
                <a:solidFill>
                  <a:schemeClr val="bg1"/>
                </a:solidFill>
              </a:rPr>
              <a:t>To improve the health outcomes for all of North Lincolnshire’s people by reducing levels of deprivation and ensuring everyone has access to green open space and opportunities for employment, services and to live healthier lives.</a:t>
            </a:r>
            <a:endParaRPr lang="en-GB" dirty="0">
              <a:solidFill>
                <a:schemeClr val="bg1"/>
              </a:solidFill>
            </a:endParaRPr>
          </a:p>
        </p:txBody>
      </p:sp>
      <p:sp>
        <p:nvSpPr>
          <p:cNvPr id="15" name="Text Placeholder 14">
            <a:extLst>
              <a:ext uri="{FF2B5EF4-FFF2-40B4-BE49-F238E27FC236}">
                <a16:creationId xmlns:a16="http://schemas.microsoft.com/office/drawing/2014/main" id="{7989794C-94E5-40A9-9FFC-509AFF792BB7}"/>
              </a:ext>
            </a:extLst>
          </p:cNvPr>
          <p:cNvSpPr>
            <a:spLocks noGrp="1"/>
          </p:cNvSpPr>
          <p:nvPr>
            <p:ph type="body" sz="quarter" idx="12"/>
          </p:nvPr>
        </p:nvSpPr>
        <p:spPr>
          <a:xfrm>
            <a:off x="838200" y="2143579"/>
            <a:ext cx="4838700" cy="315915"/>
          </a:xfrm>
        </p:spPr>
        <p:txBody>
          <a:bodyPr/>
          <a:lstStyle/>
          <a:p>
            <a:r>
              <a:rPr lang="en-GB" b="1" dirty="0">
                <a:solidFill>
                  <a:schemeClr val="accent4">
                    <a:lumMod val="75000"/>
                  </a:schemeClr>
                </a:solidFill>
              </a:rPr>
              <a:t>Health and Wellbeing</a:t>
            </a:r>
          </a:p>
        </p:txBody>
      </p:sp>
      <p:sp>
        <p:nvSpPr>
          <p:cNvPr id="16" name="Text Placeholder 15">
            <a:extLst>
              <a:ext uri="{FF2B5EF4-FFF2-40B4-BE49-F238E27FC236}">
                <a16:creationId xmlns:a16="http://schemas.microsoft.com/office/drawing/2014/main" id="{161F81E1-30F3-4E17-85CB-9C3C347E0783}"/>
              </a:ext>
            </a:extLst>
          </p:cNvPr>
          <p:cNvSpPr>
            <a:spLocks noGrp="1"/>
          </p:cNvSpPr>
          <p:nvPr>
            <p:ph type="body" sz="quarter" idx="13"/>
          </p:nvPr>
        </p:nvSpPr>
        <p:spPr>
          <a:xfrm>
            <a:off x="838200" y="4181464"/>
            <a:ext cx="4838700" cy="636754"/>
          </a:xfrm>
        </p:spPr>
        <p:txBody>
          <a:bodyPr/>
          <a:lstStyle/>
          <a:p>
            <a:r>
              <a:rPr lang="en-US" dirty="0">
                <a:solidFill>
                  <a:schemeClr val="bg1"/>
                </a:solidFill>
              </a:rPr>
              <a:t>To meet the housing requirements of our growing, and increasingly older population</a:t>
            </a:r>
            <a:endParaRPr lang="en-GB" dirty="0">
              <a:solidFill>
                <a:schemeClr val="bg1"/>
              </a:solidFill>
            </a:endParaRPr>
          </a:p>
        </p:txBody>
      </p:sp>
      <p:sp>
        <p:nvSpPr>
          <p:cNvPr id="19" name="Text Placeholder 18">
            <a:extLst>
              <a:ext uri="{FF2B5EF4-FFF2-40B4-BE49-F238E27FC236}">
                <a16:creationId xmlns:a16="http://schemas.microsoft.com/office/drawing/2014/main" id="{1A59DA10-E0DA-487B-B2F4-4D463F48EA06}"/>
              </a:ext>
            </a:extLst>
          </p:cNvPr>
          <p:cNvSpPr>
            <a:spLocks noGrp="1"/>
          </p:cNvSpPr>
          <p:nvPr>
            <p:ph type="body" sz="quarter" idx="16"/>
          </p:nvPr>
        </p:nvSpPr>
        <p:spPr>
          <a:xfrm>
            <a:off x="838200" y="4969869"/>
            <a:ext cx="4838700" cy="315915"/>
          </a:xfrm>
        </p:spPr>
        <p:txBody>
          <a:bodyPr/>
          <a:lstStyle/>
          <a:p>
            <a:r>
              <a:rPr lang="en-GB" b="1" dirty="0">
                <a:solidFill>
                  <a:schemeClr val="accent4">
                    <a:lumMod val="75000"/>
                  </a:schemeClr>
                </a:solidFill>
              </a:rPr>
              <a:t>Housing Provision</a:t>
            </a:r>
          </a:p>
        </p:txBody>
      </p:sp>
      <p:sp>
        <p:nvSpPr>
          <p:cNvPr id="20" name="Text Placeholder 19">
            <a:extLst>
              <a:ext uri="{FF2B5EF4-FFF2-40B4-BE49-F238E27FC236}">
                <a16:creationId xmlns:a16="http://schemas.microsoft.com/office/drawing/2014/main" id="{D47708B3-FDF5-4FA4-8F70-CE76F64A659A}"/>
              </a:ext>
            </a:extLst>
          </p:cNvPr>
          <p:cNvSpPr>
            <a:spLocks noGrp="1"/>
          </p:cNvSpPr>
          <p:nvPr>
            <p:ph type="body" sz="quarter" idx="17"/>
          </p:nvPr>
        </p:nvSpPr>
        <p:spPr/>
        <p:txBody>
          <a:bodyPr/>
          <a:lstStyle/>
          <a:p>
            <a:r>
              <a:rPr lang="en-US" dirty="0">
                <a:solidFill>
                  <a:schemeClr val="bg1"/>
                </a:solidFill>
              </a:rPr>
              <a:t>To work with our </a:t>
            </a:r>
            <a:r>
              <a:rPr lang="en-US" dirty="0" err="1">
                <a:solidFill>
                  <a:schemeClr val="bg1"/>
                </a:solidFill>
              </a:rPr>
              <a:t>neighbours</a:t>
            </a:r>
            <a:r>
              <a:rPr lang="en-US" dirty="0">
                <a:solidFill>
                  <a:schemeClr val="bg1"/>
                </a:solidFill>
              </a:rPr>
              <a:t> and partners to deliver the Local Plan</a:t>
            </a:r>
            <a:endParaRPr lang="en-GB" dirty="0">
              <a:solidFill>
                <a:schemeClr val="bg1"/>
              </a:solidFill>
            </a:endParaRPr>
          </a:p>
        </p:txBody>
      </p:sp>
      <p:sp>
        <p:nvSpPr>
          <p:cNvPr id="21" name="Text Placeholder 20">
            <a:extLst>
              <a:ext uri="{FF2B5EF4-FFF2-40B4-BE49-F238E27FC236}">
                <a16:creationId xmlns:a16="http://schemas.microsoft.com/office/drawing/2014/main" id="{FE0C23DF-E3CB-4273-AD88-881424031C2B}"/>
              </a:ext>
            </a:extLst>
          </p:cNvPr>
          <p:cNvSpPr>
            <a:spLocks noGrp="1"/>
          </p:cNvSpPr>
          <p:nvPr>
            <p:ph type="body" sz="quarter" idx="18"/>
          </p:nvPr>
        </p:nvSpPr>
        <p:spPr>
          <a:xfrm>
            <a:off x="6399647" y="2141062"/>
            <a:ext cx="4838700" cy="315915"/>
          </a:xfrm>
        </p:spPr>
        <p:txBody>
          <a:bodyPr/>
          <a:lstStyle/>
          <a:p>
            <a:r>
              <a:rPr lang="en-GB" b="1" dirty="0">
                <a:solidFill>
                  <a:schemeClr val="accent4">
                    <a:lumMod val="75000"/>
                  </a:schemeClr>
                </a:solidFill>
              </a:rPr>
              <a:t>Cross Boundary Working	</a:t>
            </a:r>
          </a:p>
        </p:txBody>
      </p:sp>
      <p:sp>
        <p:nvSpPr>
          <p:cNvPr id="22" name="Text Placeholder 21">
            <a:extLst>
              <a:ext uri="{FF2B5EF4-FFF2-40B4-BE49-F238E27FC236}">
                <a16:creationId xmlns:a16="http://schemas.microsoft.com/office/drawing/2014/main" id="{D835E0F4-9A23-4269-8D61-B1E89D26F5BC}"/>
              </a:ext>
            </a:extLst>
          </p:cNvPr>
          <p:cNvSpPr>
            <a:spLocks noGrp="1"/>
          </p:cNvSpPr>
          <p:nvPr>
            <p:ph type="body" sz="quarter" idx="19"/>
          </p:nvPr>
        </p:nvSpPr>
        <p:spPr>
          <a:xfrm>
            <a:off x="6399647" y="3909877"/>
            <a:ext cx="4838700" cy="1261531"/>
          </a:xfrm>
        </p:spPr>
        <p:txBody>
          <a:bodyPr/>
          <a:lstStyle/>
          <a:p>
            <a:r>
              <a:rPr lang="en-US" dirty="0">
                <a:solidFill>
                  <a:schemeClr val="bg1"/>
                </a:solidFill>
              </a:rPr>
              <a:t>Providing a sufficient supply of employment land, supported by infrastructure provision, in the right locations in North Lincolnshire to support economic growth, including meeting the requirement of our existing and emerging businesses and sectors.</a:t>
            </a:r>
            <a:endParaRPr lang="en-GB" dirty="0">
              <a:solidFill>
                <a:schemeClr val="bg1"/>
              </a:solidFill>
            </a:endParaRPr>
          </a:p>
        </p:txBody>
      </p:sp>
      <p:sp>
        <p:nvSpPr>
          <p:cNvPr id="23" name="Text Placeholder 22">
            <a:extLst>
              <a:ext uri="{FF2B5EF4-FFF2-40B4-BE49-F238E27FC236}">
                <a16:creationId xmlns:a16="http://schemas.microsoft.com/office/drawing/2014/main" id="{339AF939-B40D-4360-8F51-171163CF34FE}"/>
              </a:ext>
            </a:extLst>
          </p:cNvPr>
          <p:cNvSpPr>
            <a:spLocks noGrp="1"/>
          </p:cNvSpPr>
          <p:nvPr>
            <p:ph type="body" sz="quarter" idx="20"/>
          </p:nvPr>
        </p:nvSpPr>
        <p:spPr>
          <a:xfrm>
            <a:off x="6399647" y="3444438"/>
            <a:ext cx="4838700" cy="315915"/>
          </a:xfrm>
        </p:spPr>
        <p:txBody>
          <a:bodyPr/>
          <a:lstStyle/>
          <a:p>
            <a:r>
              <a:rPr lang="en-GB" b="1" dirty="0">
                <a:solidFill>
                  <a:schemeClr val="accent4">
                    <a:lumMod val="75000"/>
                  </a:schemeClr>
                </a:solidFill>
              </a:rPr>
              <a:t>Economic Development</a:t>
            </a:r>
          </a:p>
        </p:txBody>
      </p:sp>
      <p:sp>
        <p:nvSpPr>
          <p:cNvPr id="11" name="Slide Number Placeholder 10">
            <a:extLst>
              <a:ext uri="{FF2B5EF4-FFF2-40B4-BE49-F238E27FC236}">
                <a16:creationId xmlns:a16="http://schemas.microsoft.com/office/drawing/2014/main" id="{AF41C572-D9B7-4EEA-A4FB-EE50ADEBEC4D}"/>
              </a:ext>
            </a:extLst>
          </p:cNvPr>
          <p:cNvSpPr>
            <a:spLocks noGrp="1"/>
          </p:cNvSpPr>
          <p:nvPr>
            <p:ph type="sldNum" sz="quarter" idx="23"/>
          </p:nvPr>
        </p:nvSpPr>
        <p:spPr/>
        <p:txBody>
          <a:bodyPr/>
          <a:lstStyle/>
          <a:p>
            <a:fld id="{294A09A9-5501-47C1-A89A-A340965A2BE2}" type="slidenum">
              <a:rPr lang="en-US" smtClean="0"/>
              <a:pPr/>
              <a:t>5</a:t>
            </a:fld>
            <a:endParaRPr lang="en-US" dirty="0">
              <a:latin typeface="+mn-lt"/>
            </a:endParaRPr>
          </a:p>
        </p:txBody>
      </p:sp>
      <p:sp>
        <p:nvSpPr>
          <p:cNvPr id="17" name="Text Placeholder 16">
            <a:extLst>
              <a:ext uri="{FF2B5EF4-FFF2-40B4-BE49-F238E27FC236}">
                <a16:creationId xmlns:a16="http://schemas.microsoft.com/office/drawing/2014/main" id="{009A02C9-D8D1-4FD8-8C02-BE88F2934ACB}"/>
              </a:ext>
            </a:extLst>
          </p:cNvPr>
          <p:cNvSpPr>
            <a:spLocks noGrp="1"/>
          </p:cNvSpPr>
          <p:nvPr>
            <p:ph type="body" sz="quarter" idx="14"/>
          </p:nvPr>
        </p:nvSpPr>
        <p:spPr>
          <a:xfrm>
            <a:off x="838200" y="3744894"/>
            <a:ext cx="4838700" cy="315915"/>
          </a:xfrm>
        </p:spPr>
        <p:txBody>
          <a:bodyPr/>
          <a:lstStyle/>
          <a:p>
            <a:r>
              <a:rPr lang="en-GB" b="1" dirty="0">
                <a:solidFill>
                  <a:schemeClr val="accent4">
                    <a:lumMod val="75000"/>
                  </a:schemeClr>
                </a:solidFill>
              </a:rPr>
              <a:t>Population Changes</a:t>
            </a:r>
          </a:p>
        </p:txBody>
      </p:sp>
      <p:sp>
        <p:nvSpPr>
          <p:cNvPr id="18" name="Text Placeholder 17">
            <a:extLst>
              <a:ext uri="{FF2B5EF4-FFF2-40B4-BE49-F238E27FC236}">
                <a16:creationId xmlns:a16="http://schemas.microsoft.com/office/drawing/2014/main" id="{B268781E-E7D8-45E5-9E4F-00F796ACB162}"/>
              </a:ext>
            </a:extLst>
          </p:cNvPr>
          <p:cNvSpPr>
            <a:spLocks noGrp="1"/>
          </p:cNvSpPr>
          <p:nvPr>
            <p:ph type="body" sz="quarter" idx="15"/>
          </p:nvPr>
        </p:nvSpPr>
        <p:spPr>
          <a:xfrm>
            <a:off x="838200" y="5415444"/>
            <a:ext cx="4838700" cy="1114260"/>
          </a:xfrm>
        </p:spPr>
        <p:txBody>
          <a:bodyPr/>
          <a:lstStyle/>
          <a:p>
            <a:r>
              <a:rPr lang="en-US" dirty="0">
                <a:solidFill>
                  <a:schemeClr val="bg1"/>
                </a:solidFill>
              </a:rPr>
              <a:t>Providing a sufficient supply of housing land and quality houses supported by infrastructure provision, in the right locations in North Lincolnshire to support economic growth, including meeting the needs for all our communities.</a:t>
            </a:r>
            <a:endParaRPr lang="en-GB" dirty="0">
              <a:solidFill>
                <a:schemeClr val="bg1"/>
              </a:solidFill>
            </a:endParaRPr>
          </a:p>
        </p:txBody>
      </p:sp>
      <p:sp>
        <p:nvSpPr>
          <p:cNvPr id="34" name="Text Placeholder 21">
            <a:extLst>
              <a:ext uri="{FF2B5EF4-FFF2-40B4-BE49-F238E27FC236}">
                <a16:creationId xmlns:a16="http://schemas.microsoft.com/office/drawing/2014/main" id="{DAD242FC-4C09-4BB4-9279-5A59AE8DB68A}"/>
              </a:ext>
            </a:extLst>
          </p:cNvPr>
          <p:cNvSpPr txBox="1">
            <a:spLocks/>
          </p:cNvSpPr>
          <p:nvPr/>
        </p:nvSpPr>
        <p:spPr>
          <a:xfrm>
            <a:off x="6399647" y="5655201"/>
            <a:ext cx="4838700" cy="802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To provide increased levels of employment within North Lincolnshire to support </a:t>
            </a:r>
            <a:r>
              <a:rPr lang="en-US" dirty="0"/>
              <a:t>economic growth.</a:t>
            </a:r>
            <a:endParaRPr lang="en-GB" dirty="0">
              <a:solidFill>
                <a:schemeClr val="bg1"/>
              </a:solidFill>
            </a:endParaRPr>
          </a:p>
        </p:txBody>
      </p:sp>
      <p:sp>
        <p:nvSpPr>
          <p:cNvPr id="35" name="Text Placeholder 22">
            <a:extLst>
              <a:ext uri="{FF2B5EF4-FFF2-40B4-BE49-F238E27FC236}">
                <a16:creationId xmlns:a16="http://schemas.microsoft.com/office/drawing/2014/main" id="{AF2C3807-64E4-4241-9AD9-5B66B4B23CE5}"/>
              </a:ext>
            </a:extLst>
          </p:cNvPr>
          <p:cNvSpPr txBox="1">
            <a:spLocks/>
          </p:cNvSpPr>
          <p:nvPr/>
        </p:nvSpPr>
        <p:spPr>
          <a:xfrm>
            <a:off x="6399647" y="525534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4">
                    <a:lumMod val="75000"/>
                  </a:schemeClr>
                </a:solidFill>
              </a:rPr>
              <a:t>Employment</a:t>
            </a:r>
          </a:p>
        </p:txBody>
      </p:sp>
    </p:spTree>
    <p:extLst>
      <p:ext uri="{BB962C8B-B14F-4D97-AF65-F5344CB8AC3E}">
        <p14:creationId xmlns:p14="http://schemas.microsoft.com/office/powerpoint/2010/main" val="2573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DD4EACA-5383-4ECC-9AD4-39CAD5557418}"/>
              </a:ext>
            </a:extLst>
          </p:cNvPr>
          <p:cNvSpPr>
            <a:spLocks noGrp="1"/>
          </p:cNvSpPr>
          <p:nvPr>
            <p:ph type="title"/>
          </p:nvPr>
        </p:nvSpPr>
        <p:spPr/>
        <p:txBody>
          <a:bodyPr/>
          <a:lstStyle/>
          <a:p>
            <a:r>
              <a:rPr lang="en-GB" dirty="0">
                <a:solidFill>
                  <a:schemeClr val="bg1"/>
                </a:solidFill>
              </a:rPr>
              <a:t>Key Challenges</a:t>
            </a:r>
          </a:p>
        </p:txBody>
      </p:sp>
      <p:sp>
        <p:nvSpPr>
          <p:cNvPr id="14" name="Text Placeholder 13">
            <a:extLst>
              <a:ext uri="{FF2B5EF4-FFF2-40B4-BE49-F238E27FC236}">
                <a16:creationId xmlns:a16="http://schemas.microsoft.com/office/drawing/2014/main" id="{35A94EE4-7E5A-4A41-A054-2C0AB18C2C06}"/>
              </a:ext>
            </a:extLst>
          </p:cNvPr>
          <p:cNvSpPr>
            <a:spLocks noGrp="1"/>
          </p:cNvSpPr>
          <p:nvPr>
            <p:ph type="body" sz="quarter" idx="10"/>
          </p:nvPr>
        </p:nvSpPr>
        <p:spPr>
          <a:xfrm>
            <a:off x="839354" y="2497568"/>
            <a:ext cx="4953000" cy="1412309"/>
          </a:xfrm>
        </p:spPr>
        <p:txBody>
          <a:bodyPr/>
          <a:lstStyle/>
          <a:p>
            <a:r>
              <a:rPr lang="en-US" dirty="0">
                <a:solidFill>
                  <a:schemeClr val="bg1"/>
                </a:solidFill>
              </a:rPr>
              <a:t>To protect and improve the vitality and viability of our town and district </a:t>
            </a:r>
            <a:r>
              <a:rPr lang="en-US" dirty="0" err="1">
                <a:solidFill>
                  <a:schemeClr val="bg1"/>
                </a:solidFill>
              </a:rPr>
              <a:t>centres</a:t>
            </a:r>
            <a:r>
              <a:rPr lang="en-US" dirty="0">
                <a:solidFill>
                  <a:schemeClr val="bg1"/>
                </a:solidFill>
              </a:rPr>
              <a:t>, in particular </a:t>
            </a:r>
            <a:r>
              <a:rPr lang="en-US" dirty="0" err="1">
                <a:solidFill>
                  <a:schemeClr val="bg1"/>
                </a:solidFill>
              </a:rPr>
              <a:t>Scunthorpe</a:t>
            </a:r>
            <a:r>
              <a:rPr lang="en-US" dirty="0">
                <a:solidFill>
                  <a:schemeClr val="bg1"/>
                </a:solidFill>
              </a:rPr>
              <a:t> town </a:t>
            </a:r>
            <a:r>
              <a:rPr lang="en-US" dirty="0" err="1">
                <a:solidFill>
                  <a:schemeClr val="bg1"/>
                </a:solidFill>
              </a:rPr>
              <a:t>centre</a:t>
            </a:r>
            <a:r>
              <a:rPr lang="en-US" dirty="0">
                <a:solidFill>
                  <a:schemeClr val="bg1"/>
                </a:solidFill>
              </a:rPr>
              <a:t>, in the light of changing shopping, leisure and working patterns, to ensure they remain key hubs for our communities and are more competitive against </a:t>
            </a:r>
            <a:r>
              <a:rPr lang="en-US" dirty="0" err="1">
                <a:solidFill>
                  <a:schemeClr val="bg1"/>
                </a:solidFill>
              </a:rPr>
              <a:t>centres</a:t>
            </a:r>
            <a:r>
              <a:rPr lang="en-US" dirty="0">
                <a:solidFill>
                  <a:schemeClr val="bg1"/>
                </a:solidFill>
              </a:rPr>
              <a:t> in </a:t>
            </a:r>
            <a:r>
              <a:rPr lang="en-US" dirty="0" err="1">
                <a:solidFill>
                  <a:schemeClr val="bg1"/>
                </a:solidFill>
              </a:rPr>
              <a:t>neighbouring</a:t>
            </a:r>
            <a:r>
              <a:rPr lang="en-US" dirty="0">
                <a:solidFill>
                  <a:schemeClr val="bg1"/>
                </a:solidFill>
              </a:rPr>
              <a:t> areas.</a:t>
            </a:r>
            <a:endParaRPr lang="en-GB" dirty="0">
              <a:solidFill>
                <a:schemeClr val="bg1"/>
              </a:solidFill>
            </a:endParaRPr>
          </a:p>
        </p:txBody>
      </p:sp>
      <p:sp>
        <p:nvSpPr>
          <p:cNvPr id="15" name="Text Placeholder 14">
            <a:extLst>
              <a:ext uri="{FF2B5EF4-FFF2-40B4-BE49-F238E27FC236}">
                <a16:creationId xmlns:a16="http://schemas.microsoft.com/office/drawing/2014/main" id="{7989794C-94E5-40A9-9FFC-509AFF792BB7}"/>
              </a:ext>
            </a:extLst>
          </p:cNvPr>
          <p:cNvSpPr>
            <a:spLocks noGrp="1"/>
          </p:cNvSpPr>
          <p:nvPr>
            <p:ph type="body" sz="quarter" idx="12"/>
          </p:nvPr>
        </p:nvSpPr>
        <p:spPr>
          <a:xfrm>
            <a:off x="838200" y="2143579"/>
            <a:ext cx="4838700" cy="315915"/>
          </a:xfrm>
        </p:spPr>
        <p:txBody>
          <a:bodyPr/>
          <a:lstStyle/>
          <a:p>
            <a:r>
              <a:rPr lang="en-GB" b="1" dirty="0">
                <a:solidFill>
                  <a:schemeClr val="accent4">
                    <a:lumMod val="75000"/>
                  </a:schemeClr>
                </a:solidFill>
              </a:rPr>
              <a:t>Town Centres</a:t>
            </a:r>
          </a:p>
        </p:txBody>
      </p:sp>
      <p:sp>
        <p:nvSpPr>
          <p:cNvPr id="16" name="Text Placeholder 15">
            <a:extLst>
              <a:ext uri="{FF2B5EF4-FFF2-40B4-BE49-F238E27FC236}">
                <a16:creationId xmlns:a16="http://schemas.microsoft.com/office/drawing/2014/main" id="{161F81E1-30F3-4E17-85CB-9C3C347E0783}"/>
              </a:ext>
            </a:extLst>
          </p:cNvPr>
          <p:cNvSpPr>
            <a:spLocks noGrp="1"/>
          </p:cNvSpPr>
          <p:nvPr>
            <p:ph type="body" sz="quarter" idx="13"/>
          </p:nvPr>
        </p:nvSpPr>
        <p:spPr>
          <a:xfrm>
            <a:off x="838200" y="4296582"/>
            <a:ext cx="4838700" cy="636754"/>
          </a:xfrm>
        </p:spPr>
        <p:txBody>
          <a:bodyPr/>
          <a:lstStyle/>
          <a:p>
            <a:r>
              <a:rPr lang="en-US" dirty="0">
                <a:solidFill>
                  <a:schemeClr val="bg1"/>
                </a:solidFill>
              </a:rPr>
              <a:t>To reduce deprivation locally and enable communities to flourish.</a:t>
            </a:r>
            <a:endParaRPr lang="en-GB" dirty="0">
              <a:solidFill>
                <a:schemeClr val="bg1"/>
              </a:solidFill>
            </a:endParaRPr>
          </a:p>
        </p:txBody>
      </p:sp>
      <p:sp>
        <p:nvSpPr>
          <p:cNvPr id="19" name="Text Placeholder 18">
            <a:extLst>
              <a:ext uri="{FF2B5EF4-FFF2-40B4-BE49-F238E27FC236}">
                <a16:creationId xmlns:a16="http://schemas.microsoft.com/office/drawing/2014/main" id="{1A59DA10-E0DA-487B-B2F4-4D463F48EA06}"/>
              </a:ext>
            </a:extLst>
          </p:cNvPr>
          <p:cNvSpPr>
            <a:spLocks noGrp="1"/>
          </p:cNvSpPr>
          <p:nvPr>
            <p:ph type="body" sz="quarter" idx="16"/>
          </p:nvPr>
        </p:nvSpPr>
        <p:spPr>
          <a:xfrm>
            <a:off x="838200" y="4969869"/>
            <a:ext cx="4838700" cy="315915"/>
          </a:xfrm>
        </p:spPr>
        <p:txBody>
          <a:bodyPr/>
          <a:lstStyle/>
          <a:p>
            <a:r>
              <a:rPr lang="en-GB" b="1" dirty="0">
                <a:solidFill>
                  <a:schemeClr val="accent4">
                    <a:lumMod val="75000"/>
                  </a:schemeClr>
                </a:solidFill>
              </a:rPr>
              <a:t>Education and Skills</a:t>
            </a:r>
          </a:p>
        </p:txBody>
      </p:sp>
      <p:sp>
        <p:nvSpPr>
          <p:cNvPr id="20" name="Text Placeholder 19">
            <a:extLst>
              <a:ext uri="{FF2B5EF4-FFF2-40B4-BE49-F238E27FC236}">
                <a16:creationId xmlns:a16="http://schemas.microsoft.com/office/drawing/2014/main" id="{D47708B3-FDF5-4FA4-8F70-CE76F64A659A}"/>
              </a:ext>
            </a:extLst>
          </p:cNvPr>
          <p:cNvSpPr>
            <a:spLocks noGrp="1"/>
          </p:cNvSpPr>
          <p:nvPr>
            <p:ph type="body" sz="quarter" idx="17"/>
          </p:nvPr>
        </p:nvSpPr>
        <p:spPr>
          <a:xfrm>
            <a:off x="6399647" y="1928488"/>
            <a:ext cx="4838700" cy="1769060"/>
          </a:xfrm>
        </p:spPr>
        <p:txBody>
          <a:bodyPr/>
          <a:lstStyle/>
          <a:p>
            <a:r>
              <a:rPr lang="en-US" dirty="0">
                <a:solidFill>
                  <a:schemeClr val="bg1"/>
                </a:solidFill>
              </a:rPr>
              <a:t>Protect and enhance our biodiversity and geodiversity sites and wider ecological network that supports them addressing the need for Nature Recovery Networks which allow biodiversity to survive, thrive and move throughout the countryside, building in resilience to impacts from climate change or development and through mandatory biodiversity net gain.</a:t>
            </a:r>
            <a:endParaRPr lang="en-GB" dirty="0">
              <a:solidFill>
                <a:schemeClr val="bg1"/>
              </a:solidFill>
            </a:endParaRPr>
          </a:p>
        </p:txBody>
      </p:sp>
      <p:sp>
        <p:nvSpPr>
          <p:cNvPr id="21" name="Text Placeholder 20">
            <a:extLst>
              <a:ext uri="{FF2B5EF4-FFF2-40B4-BE49-F238E27FC236}">
                <a16:creationId xmlns:a16="http://schemas.microsoft.com/office/drawing/2014/main" id="{FE0C23DF-E3CB-4273-AD88-881424031C2B}"/>
              </a:ext>
            </a:extLst>
          </p:cNvPr>
          <p:cNvSpPr>
            <a:spLocks noGrp="1"/>
          </p:cNvSpPr>
          <p:nvPr>
            <p:ph type="body" sz="quarter" idx="18"/>
          </p:nvPr>
        </p:nvSpPr>
        <p:spPr>
          <a:xfrm>
            <a:off x="6399647" y="1528634"/>
            <a:ext cx="4838700" cy="315915"/>
          </a:xfrm>
        </p:spPr>
        <p:txBody>
          <a:bodyPr/>
          <a:lstStyle/>
          <a:p>
            <a:r>
              <a:rPr lang="en-GB" b="1" dirty="0">
                <a:solidFill>
                  <a:schemeClr val="accent4">
                    <a:lumMod val="75000"/>
                  </a:schemeClr>
                </a:solidFill>
              </a:rPr>
              <a:t>Natural Environment</a:t>
            </a:r>
          </a:p>
        </p:txBody>
      </p:sp>
      <p:sp>
        <p:nvSpPr>
          <p:cNvPr id="22" name="Text Placeholder 21">
            <a:extLst>
              <a:ext uri="{FF2B5EF4-FFF2-40B4-BE49-F238E27FC236}">
                <a16:creationId xmlns:a16="http://schemas.microsoft.com/office/drawing/2014/main" id="{D835E0F4-9A23-4269-8D61-B1E89D26F5BC}"/>
              </a:ext>
            </a:extLst>
          </p:cNvPr>
          <p:cNvSpPr>
            <a:spLocks noGrp="1"/>
          </p:cNvSpPr>
          <p:nvPr>
            <p:ph type="body" sz="quarter" idx="19"/>
          </p:nvPr>
        </p:nvSpPr>
        <p:spPr>
          <a:xfrm>
            <a:off x="6399647" y="3909877"/>
            <a:ext cx="4838700" cy="1261531"/>
          </a:xfrm>
        </p:spPr>
        <p:txBody>
          <a:bodyPr/>
          <a:lstStyle/>
          <a:p>
            <a:r>
              <a:rPr lang="en-US" dirty="0">
                <a:solidFill>
                  <a:schemeClr val="bg1"/>
                </a:solidFill>
              </a:rPr>
              <a:t>To </a:t>
            </a:r>
            <a:r>
              <a:rPr lang="en-US" dirty="0" err="1">
                <a:solidFill>
                  <a:schemeClr val="bg1"/>
                </a:solidFill>
              </a:rPr>
              <a:t>maximise</a:t>
            </a:r>
            <a:r>
              <a:rPr lang="en-US" dirty="0">
                <a:solidFill>
                  <a:schemeClr val="bg1"/>
                </a:solidFill>
              </a:rPr>
              <a:t> our current assets and develop new and existing offers to attract visitors to the area, alongside investment in infrastructure and ensuring we protect and enhance the natural environment and those assets that make North Lincolnshire an attractive place to visit.</a:t>
            </a:r>
            <a:endParaRPr lang="en-GB" dirty="0">
              <a:solidFill>
                <a:schemeClr val="bg1"/>
              </a:solidFill>
            </a:endParaRPr>
          </a:p>
        </p:txBody>
      </p:sp>
      <p:sp>
        <p:nvSpPr>
          <p:cNvPr id="23" name="Text Placeholder 22">
            <a:extLst>
              <a:ext uri="{FF2B5EF4-FFF2-40B4-BE49-F238E27FC236}">
                <a16:creationId xmlns:a16="http://schemas.microsoft.com/office/drawing/2014/main" id="{339AF939-B40D-4360-8F51-171163CF34FE}"/>
              </a:ext>
            </a:extLst>
          </p:cNvPr>
          <p:cNvSpPr>
            <a:spLocks noGrp="1"/>
          </p:cNvSpPr>
          <p:nvPr>
            <p:ph type="body" sz="quarter" idx="20"/>
          </p:nvPr>
        </p:nvSpPr>
        <p:spPr>
          <a:xfrm>
            <a:off x="6399647" y="3593962"/>
            <a:ext cx="4838700" cy="315915"/>
          </a:xfrm>
        </p:spPr>
        <p:txBody>
          <a:bodyPr/>
          <a:lstStyle/>
          <a:p>
            <a:r>
              <a:rPr lang="en-GB" b="1" dirty="0">
                <a:solidFill>
                  <a:schemeClr val="accent4">
                    <a:lumMod val="75000"/>
                  </a:schemeClr>
                </a:solidFill>
              </a:rPr>
              <a:t>Visitor Economy</a:t>
            </a:r>
          </a:p>
        </p:txBody>
      </p:sp>
      <p:sp>
        <p:nvSpPr>
          <p:cNvPr id="11" name="Slide Number Placeholder 10">
            <a:extLst>
              <a:ext uri="{FF2B5EF4-FFF2-40B4-BE49-F238E27FC236}">
                <a16:creationId xmlns:a16="http://schemas.microsoft.com/office/drawing/2014/main" id="{AF41C572-D9B7-4EEA-A4FB-EE50ADEBEC4D}"/>
              </a:ext>
            </a:extLst>
          </p:cNvPr>
          <p:cNvSpPr>
            <a:spLocks noGrp="1"/>
          </p:cNvSpPr>
          <p:nvPr>
            <p:ph type="sldNum" sz="quarter" idx="23"/>
          </p:nvPr>
        </p:nvSpPr>
        <p:spPr/>
        <p:txBody>
          <a:bodyPr/>
          <a:lstStyle/>
          <a:p>
            <a:fld id="{294A09A9-5501-47C1-A89A-A340965A2BE2}" type="slidenum">
              <a:rPr lang="en-US" smtClean="0"/>
              <a:pPr/>
              <a:t>6</a:t>
            </a:fld>
            <a:endParaRPr lang="en-US" dirty="0">
              <a:latin typeface="+mn-lt"/>
            </a:endParaRPr>
          </a:p>
        </p:txBody>
      </p:sp>
      <p:sp>
        <p:nvSpPr>
          <p:cNvPr id="17" name="Text Placeholder 16">
            <a:extLst>
              <a:ext uri="{FF2B5EF4-FFF2-40B4-BE49-F238E27FC236}">
                <a16:creationId xmlns:a16="http://schemas.microsoft.com/office/drawing/2014/main" id="{009A02C9-D8D1-4FD8-8C02-BE88F2934ACB}"/>
              </a:ext>
            </a:extLst>
          </p:cNvPr>
          <p:cNvSpPr>
            <a:spLocks noGrp="1"/>
          </p:cNvSpPr>
          <p:nvPr>
            <p:ph type="body" sz="quarter" idx="14"/>
          </p:nvPr>
        </p:nvSpPr>
        <p:spPr>
          <a:xfrm>
            <a:off x="838200" y="3980667"/>
            <a:ext cx="4838700" cy="315915"/>
          </a:xfrm>
        </p:spPr>
        <p:txBody>
          <a:bodyPr/>
          <a:lstStyle/>
          <a:p>
            <a:r>
              <a:rPr lang="en-GB" b="1" dirty="0">
                <a:solidFill>
                  <a:schemeClr val="accent4">
                    <a:lumMod val="75000"/>
                  </a:schemeClr>
                </a:solidFill>
              </a:rPr>
              <a:t>Deprivation</a:t>
            </a:r>
          </a:p>
        </p:txBody>
      </p:sp>
      <p:sp>
        <p:nvSpPr>
          <p:cNvPr id="18" name="Text Placeholder 17">
            <a:extLst>
              <a:ext uri="{FF2B5EF4-FFF2-40B4-BE49-F238E27FC236}">
                <a16:creationId xmlns:a16="http://schemas.microsoft.com/office/drawing/2014/main" id="{B268781E-E7D8-45E5-9E4F-00F796ACB162}"/>
              </a:ext>
            </a:extLst>
          </p:cNvPr>
          <p:cNvSpPr>
            <a:spLocks noGrp="1"/>
          </p:cNvSpPr>
          <p:nvPr>
            <p:ph type="body" sz="quarter" idx="15"/>
          </p:nvPr>
        </p:nvSpPr>
        <p:spPr>
          <a:xfrm>
            <a:off x="838200" y="5415444"/>
            <a:ext cx="4838700" cy="1114260"/>
          </a:xfrm>
        </p:spPr>
        <p:txBody>
          <a:bodyPr/>
          <a:lstStyle/>
          <a:p>
            <a:r>
              <a:rPr lang="en-US" dirty="0">
                <a:solidFill>
                  <a:schemeClr val="bg1"/>
                </a:solidFill>
              </a:rPr>
              <a:t>To protect, improve and increase the provision of education and skills in North Lincolnshire, considering changing demographics, and growth patterns, including increasing the number of people with a Level 4 Qualification</a:t>
            </a:r>
            <a:endParaRPr lang="en-GB" dirty="0">
              <a:solidFill>
                <a:schemeClr val="bg1"/>
              </a:solidFill>
            </a:endParaRPr>
          </a:p>
        </p:txBody>
      </p:sp>
      <p:sp>
        <p:nvSpPr>
          <p:cNvPr id="34" name="Text Placeholder 21">
            <a:extLst>
              <a:ext uri="{FF2B5EF4-FFF2-40B4-BE49-F238E27FC236}">
                <a16:creationId xmlns:a16="http://schemas.microsoft.com/office/drawing/2014/main" id="{DAD242FC-4C09-4BB4-9279-5A59AE8DB68A}"/>
              </a:ext>
            </a:extLst>
          </p:cNvPr>
          <p:cNvSpPr txBox="1">
            <a:spLocks/>
          </p:cNvSpPr>
          <p:nvPr/>
        </p:nvSpPr>
        <p:spPr>
          <a:xfrm>
            <a:off x="6399647" y="5655201"/>
            <a:ext cx="4838700" cy="802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Protecting our historic environment and heritage assets for everyone to enjoy now and in the future growth</a:t>
            </a:r>
            <a:r>
              <a:rPr lang="en-US" dirty="0"/>
              <a:t>.</a:t>
            </a:r>
            <a:endParaRPr lang="en-GB" dirty="0">
              <a:solidFill>
                <a:schemeClr val="bg1"/>
              </a:solidFill>
            </a:endParaRPr>
          </a:p>
        </p:txBody>
      </p:sp>
      <p:sp>
        <p:nvSpPr>
          <p:cNvPr id="35" name="Text Placeholder 22">
            <a:extLst>
              <a:ext uri="{FF2B5EF4-FFF2-40B4-BE49-F238E27FC236}">
                <a16:creationId xmlns:a16="http://schemas.microsoft.com/office/drawing/2014/main" id="{AF2C3807-64E4-4241-9AD9-5B66B4B23CE5}"/>
              </a:ext>
            </a:extLst>
          </p:cNvPr>
          <p:cNvSpPr txBox="1">
            <a:spLocks/>
          </p:cNvSpPr>
          <p:nvPr/>
        </p:nvSpPr>
        <p:spPr>
          <a:xfrm>
            <a:off x="6399647" y="525534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4">
                    <a:lumMod val="75000"/>
                  </a:schemeClr>
                </a:solidFill>
              </a:rPr>
              <a:t>Historic Environment</a:t>
            </a:r>
          </a:p>
        </p:txBody>
      </p:sp>
    </p:spTree>
    <p:extLst>
      <p:ext uri="{BB962C8B-B14F-4D97-AF65-F5344CB8AC3E}">
        <p14:creationId xmlns:p14="http://schemas.microsoft.com/office/powerpoint/2010/main" val="174971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DD4EACA-5383-4ECC-9AD4-39CAD5557418}"/>
              </a:ext>
            </a:extLst>
          </p:cNvPr>
          <p:cNvSpPr>
            <a:spLocks noGrp="1"/>
          </p:cNvSpPr>
          <p:nvPr>
            <p:ph type="title"/>
          </p:nvPr>
        </p:nvSpPr>
        <p:spPr/>
        <p:txBody>
          <a:bodyPr/>
          <a:lstStyle/>
          <a:p>
            <a:r>
              <a:rPr lang="en-GB" dirty="0">
                <a:solidFill>
                  <a:schemeClr val="bg1"/>
                </a:solidFill>
              </a:rPr>
              <a:t>Key Challenges</a:t>
            </a:r>
          </a:p>
        </p:txBody>
      </p:sp>
      <p:sp>
        <p:nvSpPr>
          <p:cNvPr id="14" name="Text Placeholder 13">
            <a:extLst>
              <a:ext uri="{FF2B5EF4-FFF2-40B4-BE49-F238E27FC236}">
                <a16:creationId xmlns:a16="http://schemas.microsoft.com/office/drawing/2014/main" id="{35A94EE4-7E5A-4A41-A054-2C0AB18C2C06}"/>
              </a:ext>
            </a:extLst>
          </p:cNvPr>
          <p:cNvSpPr>
            <a:spLocks noGrp="1"/>
          </p:cNvSpPr>
          <p:nvPr>
            <p:ph type="body" sz="quarter" idx="10"/>
          </p:nvPr>
        </p:nvSpPr>
        <p:spPr>
          <a:xfrm>
            <a:off x="838200" y="2497567"/>
            <a:ext cx="4953000" cy="931433"/>
          </a:xfrm>
        </p:spPr>
        <p:txBody>
          <a:bodyPr/>
          <a:lstStyle/>
          <a:p>
            <a:r>
              <a:rPr lang="en-US" dirty="0">
                <a:solidFill>
                  <a:schemeClr val="bg1"/>
                </a:solidFill>
              </a:rPr>
              <a:t>Promote a prosperous rural economy through sustainable business growth, agricultural diversification and rural growth that respects the character of the countryside.</a:t>
            </a:r>
            <a:endParaRPr lang="en-GB" dirty="0">
              <a:solidFill>
                <a:schemeClr val="bg1"/>
              </a:solidFill>
            </a:endParaRPr>
          </a:p>
        </p:txBody>
      </p:sp>
      <p:sp>
        <p:nvSpPr>
          <p:cNvPr id="15" name="Text Placeholder 14">
            <a:extLst>
              <a:ext uri="{FF2B5EF4-FFF2-40B4-BE49-F238E27FC236}">
                <a16:creationId xmlns:a16="http://schemas.microsoft.com/office/drawing/2014/main" id="{7989794C-94E5-40A9-9FFC-509AFF792BB7}"/>
              </a:ext>
            </a:extLst>
          </p:cNvPr>
          <p:cNvSpPr>
            <a:spLocks noGrp="1"/>
          </p:cNvSpPr>
          <p:nvPr>
            <p:ph type="body" sz="quarter" idx="12"/>
          </p:nvPr>
        </p:nvSpPr>
        <p:spPr>
          <a:xfrm>
            <a:off x="838200" y="2143579"/>
            <a:ext cx="4838700" cy="315915"/>
          </a:xfrm>
        </p:spPr>
        <p:txBody>
          <a:bodyPr/>
          <a:lstStyle/>
          <a:p>
            <a:r>
              <a:rPr lang="en-GB" b="1" dirty="0">
                <a:solidFill>
                  <a:schemeClr val="accent4">
                    <a:lumMod val="75000"/>
                  </a:schemeClr>
                </a:solidFill>
              </a:rPr>
              <a:t>Agricultural and Rural Economy</a:t>
            </a:r>
          </a:p>
        </p:txBody>
      </p:sp>
      <p:sp>
        <p:nvSpPr>
          <p:cNvPr id="16" name="Text Placeholder 15">
            <a:extLst>
              <a:ext uri="{FF2B5EF4-FFF2-40B4-BE49-F238E27FC236}">
                <a16:creationId xmlns:a16="http://schemas.microsoft.com/office/drawing/2014/main" id="{161F81E1-30F3-4E17-85CB-9C3C347E0783}"/>
              </a:ext>
            </a:extLst>
          </p:cNvPr>
          <p:cNvSpPr>
            <a:spLocks noGrp="1"/>
          </p:cNvSpPr>
          <p:nvPr>
            <p:ph type="body" sz="quarter" idx="13"/>
          </p:nvPr>
        </p:nvSpPr>
        <p:spPr>
          <a:xfrm>
            <a:off x="838200" y="3833637"/>
            <a:ext cx="4838700" cy="1006571"/>
          </a:xfrm>
        </p:spPr>
        <p:txBody>
          <a:bodyPr/>
          <a:lstStyle/>
          <a:p>
            <a:r>
              <a:rPr lang="en-US" dirty="0">
                <a:solidFill>
                  <a:schemeClr val="bg1"/>
                </a:solidFill>
              </a:rPr>
              <a:t>To improve air quality in North Lincolnshire generated by heavy industry and traffic and ensure that development is directed away from areas with poor air quality.</a:t>
            </a:r>
            <a:endParaRPr lang="en-GB" dirty="0">
              <a:solidFill>
                <a:schemeClr val="bg1"/>
              </a:solidFill>
            </a:endParaRPr>
          </a:p>
        </p:txBody>
      </p:sp>
      <p:sp>
        <p:nvSpPr>
          <p:cNvPr id="19" name="Text Placeholder 18">
            <a:extLst>
              <a:ext uri="{FF2B5EF4-FFF2-40B4-BE49-F238E27FC236}">
                <a16:creationId xmlns:a16="http://schemas.microsoft.com/office/drawing/2014/main" id="{1A59DA10-E0DA-487B-B2F4-4D463F48EA06}"/>
              </a:ext>
            </a:extLst>
          </p:cNvPr>
          <p:cNvSpPr>
            <a:spLocks noGrp="1"/>
          </p:cNvSpPr>
          <p:nvPr>
            <p:ph type="body" sz="quarter" idx="16"/>
          </p:nvPr>
        </p:nvSpPr>
        <p:spPr>
          <a:xfrm>
            <a:off x="838200" y="4969869"/>
            <a:ext cx="4838700" cy="315915"/>
          </a:xfrm>
        </p:spPr>
        <p:txBody>
          <a:bodyPr/>
          <a:lstStyle/>
          <a:p>
            <a:r>
              <a:rPr lang="en-GB" b="1" dirty="0">
                <a:solidFill>
                  <a:schemeClr val="accent4">
                    <a:lumMod val="75000"/>
                  </a:schemeClr>
                </a:solidFill>
              </a:rPr>
              <a:t>Strategic Transport</a:t>
            </a:r>
          </a:p>
        </p:txBody>
      </p:sp>
      <p:sp>
        <p:nvSpPr>
          <p:cNvPr id="20" name="Text Placeholder 19">
            <a:extLst>
              <a:ext uri="{FF2B5EF4-FFF2-40B4-BE49-F238E27FC236}">
                <a16:creationId xmlns:a16="http://schemas.microsoft.com/office/drawing/2014/main" id="{D47708B3-FDF5-4FA4-8F70-CE76F64A659A}"/>
              </a:ext>
            </a:extLst>
          </p:cNvPr>
          <p:cNvSpPr>
            <a:spLocks noGrp="1"/>
          </p:cNvSpPr>
          <p:nvPr>
            <p:ph type="body" sz="quarter" idx="17"/>
          </p:nvPr>
        </p:nvSpPr>
        <p:spPr>
          <a:xfrm>
            <a:off x="6373143" y="2388194"/>
            <a:ext cx="4838700" cy="315915"/>
          </a:xfrm>
        </p:spPr>
        <p:txBody>
          <a:bodyPr/>
          <a:lstStyle/>
          <a:p>
            <a:r>
              <a:rPr lang="en-US" dirty="0">
                <a:solidFill>
                  <a:schemeClr val="bg1"/>
                </a:solidFill>
              </a:rPr>
              <a:t>Encourage and support our international connections by ensuring that transport access to our ports and airport is improved and maintained, in order to support increased growth.</a:t>
            </a:r>
            <a:endParaRPr lang="en-GB" dirty="0">
              <a:solidFill>
                <a:schemeClr val="bg1"/>
              </a:solidFill>
            </a:endParaRPr>
          </a:p>
        </p:txBody>
      </p:sp>
      <p:sp>
        <p:nvSpPr>
          <p:cNvPr id="21" name="Text Placeholder 20">
            <a:extLst>
              <a:ext uri="{FF2B5EF4-FFF2-40B4-BE49-F238E27FC236}">
                <a16:creationId xmlns:a16="http://schemas.microsoft.com/office/drawing/2014/main" id="{FE0C23DF-E3CB-4273-AD88-881424031C2B}"/>
              </a:ext>
            </a:extLst>
          </p:cNvPr>
          <p:cNvSpPr>
            <a:spLocks noGrp="1"/>
          </p:cNvSpPr>
          <p:nvPr>
            <p:ph type="body" sz="quarter" idx="18"/>
          </p:nvPr>
        </p:nvSpPr>
        <p:spPr>
          <a:xfrm>
            <a:off x="6373143" y="1988705"/>
            <a:ext cx="4838700" cy="315915"/>
          </a:xfrm>
        </p:spPr>
        <p:txBody>
          <a:bodyPr/>
          <a:lstStyle/>
          <a:p>
            <a:r>
              <a:rPr lang="en-GB" b="1" dirty="0">
                <a:solidFill>
                  <a:schemeClr val="accent4">
                    <a:lumMod val="75000"/>
                  </a:schemeClr>
                </a:solidFill>
              </a:rPr>
              <a:t>International Connections</a:t>
            </a:r>
          </a:p>
        </p:txBody>
      </p:sp>
      <p:sp>
        <p:nvSpPr>
          <p:cNvPr id="22" name="Text Placeholder 21">
            <a:extLst>
              <a:ext uri="{FF2B5EF4-FFF2-40B4-BE49-F238E27FC236}">
                <a16:creationId xmlns:a16="http://schemas.microsoft.com/office/drawing/2014/main" id="{D835E0F4-9A23-4269-8D61-B1E89D26F5BC}"/>
              </a:ext>
            </a:extLst>
          </p:cNvPr>
          <p:cNvSpPr>
            <a:spLocks noGrp="1"/>
          </p:cNvSpPr>
          <p:nvPr>
            <p:ph type="body" sz="quarter" idx="19"/>
          </p:nvPr>
        </p:nvSpPr>
        <p:spPr>
          <a:xfrm>
            <a:off x="6386395" y="3708338"/>
            <a:ext cx="4838700" cy="1261531"/>
          </a:xfrm>
        </p:spPr>
        <p:txBody>
          <a:bodyPr/>
          <a:lstStyle/>
          <a:p>
            <a:r>
              <a:rPr lang="en-US" dirty="0">
                <a:solidFill>
                  <a:schemeClr val="bg1"/>
                </a:solidFill>
              </a:rPr>
              <a:t>Increasing opportunities for the use of sustainable modes of transport including public transport, cycling and walking, to access employment, services and for leisure and recreation, whilst reducing the need to use the private car</a:t>
            </a:r>
            <a:endParaRPr lang="en-GB" dirty="0">
              <a:solidFill>
                <a:schemeClr val="bg1"/>
              </a:solidFill>
            </a:endParaRPr>
          </a:p>
        </p:txBody>
      </p:sp>
      <p:sp>
        <p:nvSpPr>
          <p:cNvPr id="23" name="Text Placeholder 22">
            <a:extLst>
              <a:ext uri="{FF2B5EF4-FFF2-40B4-BE49-F238E27FC236}">
                <a16:creationId xmlns:a16="http://schemas.microsoft.com/office/drawing/2014/main" id="{339AF939-B40D-4360-8F51-171163CF34FE}"/>
              </a:ext>
            </a:extLst>
          </p:cNvPr>
          <p:cNvSpPr>
            <a:spLocks noGrp="1"/>
          </p:cNvSpPr>
          <p:nvPr>
            <p:ph type="body" sz="quarter" idx="20"/>
          </p:nvPr>
        </p:nvSpPr>
        <p:spPr>
          <a:xfrm>
            <a:off x="6386395" y="3362166"/>
            <a:ext cx="4838700" cy="315915"/>
          </a:xfrm>
        </p:spPr>
        <p:txBody>
          <a:bodyPr/>
          <a:lstStyle/>
          <a:p>
            <a:r>
              <a:rPr lang="en-GB" b="1" dirty="0">
                <a:solidFill>
                  <a:schemeClr val="accent4">
                    <a:lumMod val="75000"/>
                  </a:schemeClr>
                </a:solidFill>
              </a:rPr>
              <a:t>Local Transport</a:t>
            </a:r>
          </a:p>
        </p:txBody>
      </p:sp>
      <p:sp>
        <p:nvSpPr>
          <p:cNvPr id="11" name="Slide Number Placeholder 10">
            <a:extLst>
              <a:ext uri="{FF2B5EF4-FFF2-40B4-BE49-F238E27FC236}">
                <a16:creationId xmlns:a16="http://schemas.microsoft.com/office/drawing/2014/main" id="{AF41C572-D9B7-4EEA-A4FB-EE50ADEBEC4D}"/>
              </a:ext>
            </a:extLst>
          </p:cNvPr>
          <p:cNvSpPr>
            <a:spLocks noGrp="1"/>
          </p:cNvSpPr>
          <p:nvPr>
            <p:ph type="sldNum" sz="quarter" idx="23"/>
          </p:nvPr>
        </p:nvSpPr>
        <p:spPr/>
        <p:txBody>
          <a:bodyPr/>
          <a:lstStyle/>
          <a:p>
            <a:fld id="{294A09A9-5501-47C1-A89A-A340965A2BE2}" type="slidenum">
              <a:rPr lang="en-US" smtClean="0"/>
              <a:pPr/>
              <a:t>7</a:t>
            </a:fld>
            <a:endParaRPr lang="en-US" dirty="0">
              <a:latin typeface="+mn-lt"/>
            </a:endParaRPr>
          </a:p>
        </p:txBody>
      </p:sp>
      <p:sp>
        <p:nvSpPr>
          <p:cNvPr id="17" name="Text Placeholder 16">
            <a:extLst>
              <a:ext uri="{FF2B5EF4-FFF2-40B4-BE49-F238E27FC236}">
                <a16:creationId xmlns:a16="http://schemas.microsoft.com/office/drawing/2014/main" id="{009A02C9-D8D1-4FD8-8C02-BE88F2934ACB}"/>
              </a:ext>
            </a:extLst>
          </p:cNvPr>
          <p:cNvSpPr>
            <a:spLocks noGrp="1"/>
          </p:cNvSpPr>
          <p:nvPr>
            <p:ph type="body" sz="quarter" idx="14"/>
          </p:nvPr>
        </p:nvSpPr>
        <p:spPr>
          <a:xfrm>
            <a:off x="838200" y="3429000"/>
            <a:ext cx="4838700" cy="315915"/>
          </a:xfrm>
        </p:spPr>
        <p:txBody>
          <a:bodyPr/>
          <a:lstStyle/>
          <a:p>
            <a:r>
              <a:rPr lang="en-GB" b="1" dirty="0">
                <a:solidFill>
                  <a:schemeClr val="accent4">
                    <a:lumMod val="75000"/>
                  </a:schemeClr>
                </a:solidFill>
              </a:rPr>
              <a:t>Air Quality</a:t>
            </a:r>
          </a:p>
        </p:txBody>
      </p:sp>
      <p:sp>
        <p:nvSpPr>
          <p:cNvPr id="18" name="Text Placeholder 17">
            <a:extLst>
              <a:ext uri="{FF2B5EF4-FFF2-40B4-BE49-F238E27FC236}">
                <a16:creationId xmlns:a16="http://schemas.microsoft.com/office/drawing/2014/main" id="{B268781E-E7D8-45E5-9E4F-00F796ACB162}"/>
              </a:ext>
            </a:extLst>
          </p:cNvPr>
          <p:cNvSpPr>
            <a:spLocks noGrp="1"/>
          </p:cNvSpPr>
          <p:nvPr>
            <p:ph type="body" sz="quarter" idx="15"/>
          </p:nvPr>
        </p:nvSpPr>
        <p:spPr>
          <a:xfrm>
            <a:off x="838200" y="5415444"/>
            <a:ext cx="4838700" cy="1114260"/>
          </a:xfrm>
        </p:spPr>
        <p:txBody>
          <a:bodyPr/>
          <a:lstStyle/>
          <a:p>
            <a:r>
              <a:rPr lang="en-US" dirty="0">
                <a:solidFill>
                  <a:schemeClr val="bg1"/>
                </a:solidFill>
              </a:rPr>
              <a:t>Ensuring that our strategic transport network (road, rail and air) is improved to support our ambitions for growth and safer roads and to further develop our regional and national connectivity, working with our partners.</a:t>
            </a:r>
            <a:endParaRPr lang="en-GB" dirty="0">
              <a:solidFill>
                <a:schemeClr val="bg1"/>
              </a:solidFill>
            </a:endParaRPr>
          </a:p>
        </p:txBody>
      </p:sp>
      <p:sp>
        <p:nvSpPr>
          <p:cNvPr id="34" name="Text Placeholder 21">
            <a:extLst>
              <a:ext uri="{FF2B5EF4-FFF2-40B4-BE49-F238E27FC236}">
                <a16:creationId xmlns:a16="http://schemas.microsoft.com/office/drawing/2014/main" id="{DAD242FC-4C09-4BB4-9279-5A59AE8DB68A}"/>
              </a:ext>
            </a:extLst>
          </p:cNvPr>
          <p:cNvSpPr txBox="1">
            <a:spLocks/>
          </p:cNvSpPr>
          <p:nvPr/>
        </p:nvSpPr>
        <p:spPr>
          <a:xfrm>
            <a:off x="6359891" y="5261791"/>
            <a:ext cx="4838700" cy="9761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Increase coverage for FTTP Broadband connectivity within North Lincolnshire and ensuring provision of digital infrastructure and telecommunications to support businesses and residents, taking advantage of new 5G networks and smart technologies economic growth.</a:t>
            </a:r>
            <a:endParaRPr lang="en-GB" dirty="0">
              <a:solidFill>
                <a:schemeClr val="bg1"/>
              </a:solidFill>
            </a:endParaRPr>
          </a:p>
        </p:txBody>
      </p:sp>
      <p:sp>
        <p:nvSpPr>
          <p:cNvPr id="35" name="Text Placeholder 22">
            <a:extLst>
              <a:ext uri="{FF2B5EF4-FFF2-40B4-BE49-F238E27FC236}">
                <a16:creationId xmlns:a16="http://schemas.microsoft.com/office/drawing/2014/main" id="{AF2C3807-64E4-4241-9AD9-5B66B4B23CE5}"/>
              </a:ext>
            </a:extLst>
          </p:cNvPr>
          <p:cNvSpPr txBox="1">
            <a:spLocks/>
          </p:cNvSpPr>
          <p:nvPr/>
        </p:nvSpPr>
        <p:spPr>
          <a:xfrm>
            <a:off x="6373143" y="494612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4">
                    <a:lumMod val="75000"/>
                  </a:schemeClr>
                </a:solidFill>
              </a:rPr>
              <a:t>Digital Connectivity</a:t>
            </a:r>
          </a:p>
        </p:txBody>
      </p:sp>
    </p:spTree>
    <p:extLst>
      <p:ext uri="{BB962C8B-B14F-4D97-AF65-F5344CB8AC3E}">
        <p14:creationId xmlns:p14="http://schemas.microsoft.com/office/powerpoint/2010/main" val="252015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003778" y="2754796"/>
            <a:ext cx="7132320" cy="3155674"/>
          </a:xfrm>
        </p:spPr>
        <p:txBody>
          <a:bodyPr/>
          <a:lstStyle/>
          <a:p>
            <a:r>
              <a:rPr lang="en-US" sz="5400" b="1" i="1" dirty="0">
                <a:solidFill>
                  <a:schemeClr val="accent4">
                    <a:lumMod val="75000"/>
                  </a:schemeClr>
                </a:solidFill>
              </a:rPr>
              <a:t>What does this mean for Barnetby Le </a:t>
            </a:r>
            <a:r>
              <a:rPr lang="en-US" sz="5400" b="1" i="1" dirty="0" err="1">
                <a:solidFill>
                  <a:schemeClr val="accent4">
                    <a:lumMod val="75000"/>
                  </a:schemeClr>
                </a:solidFill>
              </a:rPr>
              <a:t>Wold</a:t>
            </a:r>
            <a:r>
              <a:rPr lang="en-US" sz="5400" b="1" i="1" dirty="0">
                <a:solidFill>
                  <a:schemeClr val="accent4">
                    <a:lumMod val="75000"/>
                  </a:schemeClr>
                </a:solidFill>
              </a:rPr>
              <a:t>?</a:t>
            </a:r>
            <a:br>
              <a:rPr lang="en-US" dirty="0"/>
            </a:br>
            <a:endParaRPr lang="en-US" dirty="0"/>
          </a:p>
        </p:txBody>
      </p:sp>
    </p:spTree>
    <p:extLst>
      <p:ext uri="{BB962C8B-B14F-4D97-AF65-F5344CB8AC3E}">
        <p14:creationId xmlns:p14="http://schemas.microsoft.com/office/powerpoint/2010/main" val="420603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9EF7-6376-4DC4-B0E8-A33B0BCDBD71}"/>
              </a:ext>
            </a:extLst>
          </p:cNvPr>
          <p:cNvSpPr>
            <a:spLocks noGrp="1"/>
          </p:cNvSpPr>
          <p:nvPr>
            <p:ph type="title"/>
          </p:nvPr>
        </p:nvSpPr>
        <p:spPr>
          <a:xfrm>
            <a:off x="964023" y="879063"/>
            <a:ext cx="9531699" cy="610863"/>
          </a:xfrm>
        </p:spPr>
        <p:txBody>
          <a:bodyPr>
            <a:normAutofit/>
          </a:bodyPr>
          <a:lstStyle/>
          <a:p>
            <a:r>
              <a:rPr lang="en-GB" dirty="0">
                <a:solidFill>
                  <a:schemeClr val="bg1"/>
                </a:solidFill>
              </a:rPr>
              <a:t>Local Plan – Extracts for Barnetby le </a:t>
            </a:r>
            <a:r>
              <a:rPr lang="en-GB" dirty="0" err="1">
                <a:solidFill>
                  <a:schemeClr val="bg1"/>
                </a:solidFill>
              </a:rPr>
              <a:t>Wold</a:t>
            </a:r>
            <a:r>
              <a:rPr lang="en-GB" dirty="0">
                <a:solidFill>
                  <a:schemeClr val="bg1"/>
                </a:solidFill>
              </a:rPr>
              <a:t>  </a:t>
            </a:r>
          </a:p>
        </p:txBody>
      </p:sp>
      <p:sp>
        <p:nvSpPr>
          <p:cNvPr id="3" name="Text Placeholder 2">
            <a:extLst>
              <a:ext uri="{FF2B5EF4-FFF2-40B4-BE49-F238E27FC236}">
                <a16:creationId xmlns:a16="http://schemas.microsoft.com/office/drawing/2014/main" id="{04FB8253-E4D9-4F4F-B9E9-CE52034993DC}"/>
              </a:ext>
            </a:extLst>
          </p:cNvPr>
          <p:cNvSpPr>
            <a:spLocks noGrp="1"/>
          </p:cNvSpPr>
          <p:nvPr>
            <p:ph type="body" idx="1"/>
          </p:nvPr>
        </p:nvSpPr>
        <p:spPr/>
        <p:txBody>
          <a:bodyPr/>
          <a:lstStyle/>
          <a:p>
            <a:r>
              <a:rPr lang="en-GB" b="1" dirty="0">
                <a:solidFill>
                  <a:schemeClr val="accent4">
                    <a:lumMod val="75000"/>
                  </a:schemeClr>
                </a:solidFill>
              </a:rPr>
              <a:t>Rail</a:t>
            </a:r>
          </a:p>
        </p:txBody>
      </p:sp>
      <p:sp>
        <p:nvSpPr>
          <p:cNvPr id="6" name="Content Placeholder 5">
            <a:extLst>
              <a:ext uri="{FF2B5EF4-FFF2-40B4-BE49-F238E27FC236}">
                <a16:creationId xmlns:a16="http://schemas.microsoft.com/office/drawing/2014/main" id="{EE11D7D1-CEBB-4AA3-982E-15A32F0E4BDA}"/>
              </a:ext>
            </a:extLst>
          </p:cNvPr>
          <p:cNvSpPr>
            <a:spLocks noGrp="1"/>
          </p:cNvSpPr>
          <p:nvPr>
            <p:ph sz="half" idx="11"/>
          </p:nvPr>
        </p:nvSpPr>
        <p:spPr>
          <a:xfrm>
            <a:off x="4446178" y="2799145"/>
            <a:ext cx="3159672" cy="3813689"/>
          </a:xfrm>
        </p:spPr>
        <p:txBody>
          <a:bodyPr>
            <a:normAutofit/>
          </a:bodyPr>
          <a:lstStyle/>
          <a:p>
            <a:pPr marL="0" indent="0">
              <a:buNone/>
            </a:pPr>
            <a:r>
              <a:rPr lang="en-US" dirty="0">
                <a:solidFill>
                  <a:schemeClr val="bg1"/>
                </a:solidFill>
              </a:rPr>
              <a:t>Provide local employment opportunities, and key services and facilities for their surrounding areas, these settlements will be the focus for an appropriate level of growth.</a:t>
            </a:r>
          </a:p>
          <a:p>
            <a:pPr marL="0" indent="0">
              <a:buNone/>
            </a:pPr>
            <a:r>
              <a:rPr lang="en-US" dirty="0">
                <a:solidFill>
                  <a:schemeClr val="bg1"/>
                </a:solidFill>
              </a:rPr>
              <a:t> This will be through the provision of </a:t>
            </a:r>
            <a:r>
              <a:rPr lang="en-US" b="1" dirty="0">
                <a:solidFill>
                  <a:schemeClr val="bg1"/>
                </a:solidFill>
              </a:rPr>
              <a:t>allocated sites </a:t>
            </a:r>
            <a:r>
              <a:rPr lang="en-US" dirty="0">
                <a:solidFill>
                  <a:schemeClr val="bg1"/>
                </a:solidFill>
              </a:rPr>
              <a:t>within this plan, and through non-allocated sites within their defined development limits.</a:t>
            </a:r>
          </a:p>
          <a:p>
            <a:pPr marL="0" indent="0">
              <a:buNone/>
            </a:pPr>
            <a:r>
              <a:rPr lang="en-US" dirty="0">
                <a:solidFill>
                  <a:schemeClr val="bg1"/>
                </a:solidFill>
              </a:rPr>
              <a:t> Any development should reflect the character and nature of each settlement, together with infrastructure capacity</a:t>
            </a:r>
            <a:endParaRPr lang="en-GB" dirty="0">
              <a:solidFill>
                <a:schemeClr val="bg1"/>
              </a:solidFill>
            </a:endParaRPr>
          </a:p>
        </p:txBody>
      </p:sp>
      <p:sp>
        <p:nvSpPr>
          <p:cNvPr id="4" name="Content Placeholder 3">
            <a:extLst>
              <a:ext uri="{FF2B5EF4-FFF2-40B4-BE49-F238E27FC236}">
                <a16:creationId xmlns:a16="http://schemas.microsoft.com/office/drawing/2014/main" id="{5ED2010C-6E0C-4052-81F7-C05C0B5E841F}"/>
              </a:ext>
            </a:extLst>
          </p:cNvPr>
          <p:cNvSpPr>
            <a:spLocks noGrp="1"/>
          </p:cNvSpPr>
          <p:nvPr>
            <p:ph sz="half" idx="2"/>
          </p:nvPr>
        </p:nvSpPr>
        <p:spPr>
          <a:xfrm>
            <a:off x="952500" y="2799146"/>
            <a:ext cx="3036477" cy="2674002"/>
          </a:xfrm>
        </p:spPr>
        <p:txBody>
          <a:bodyPr>
            <a:normAutofit/>
          </a:bodyPr>
          <a:lstStyle/>
          <a:p>
            <a:pPr marL="0" indent="0">
              <a:buNone/>
            </a:pPr>
            <a:r>
              <a:rPr lang="en-US" dirty="0">
                <a:solidFill>
                  <a:schemeClr val="bg1"/>
                </a:solidFill>
              </a:rPr>
              <a:t>A local service links Barton upon Humber with Grimsby, whilst there is also a limited service between Sheffield and </a:t>
            </a:r>
            <a:r>
              <a:rPr lang="en-US" dirty="0" err="1">
                <a:solidFill>
                  <a:schemeClr val="bg1"/>
                </a:solidFill>
              </a:rPr>
              <a:t>Cleethorpes</a:t>
            </a:r>
            <a:r>
              <a:rPr lang="en-US" dirty="0">
                <a:solidFill>
                  <a:schemeClr val="bg1"/>
                </a:solidFill>
              </a:rPr>
              <a:t> via Kirton in Lindsey, Brigg and Barnetby</a:t>
            </a:r>
          </a:p>
          <a:p>
            <a:pPr marL="0" indent="0">
              <a:buNone/>
            </a:pPr>
            <a:r>
              <a:rPr lang="en-US" b="1" i="1" dirty="0">
                <a:solidFill>
                  <a:schemeClr val="bg1"/>
                </a:solidFill>
              </a:rPr>
              <a:t>The council will continue to work with our partners like Transport for the North, Network Rail and train operators to improve the rail network in our area.</a:t>
            </a:r>
          </a:p>
          <a:p>
            <a:pPr marL="0" indent="0">
              <a:buNone/>
            </a:pPr>
            <a:endParaRPr lang="en-GB" dirty="0">
              <a:solidFill>
                <a:schemeClr val="bg1"/>
              </a:solidFill>
            </a:endParaRPr>
          </a:p>
        </p:txBody>
      </p:sp>
      <p:sp>
        <p:nvSpPr>
          <p:cNvPr id="5" name="Text Placeholder 4">
            <a:extLst>
              <a:ext uri="{FF2B5EF4-FFF2-40B4-BE49-F238E27FC236}">
                <a16:creationId xmlns:a16="http://schemas.microsoft.com/office/drawing/2014/main" id="{381B9B5A-4581-4F75-ADDE-ABCB0D463AD1}"/>
              </a:ext>
            </a:extLst>
          </p:cNvPr>
          <p:cNvSpPr>
            <a:spLocks noGrp="1"/>
          </p:cNvSpPr>
          <p:nvPr>
            <p:ph type="body" idx="10"/>
          </p:nvPr>
        </p:nvSpPr>
        <p:spPr>
          <a:xfrm>
            <a:off x="4446178" y="2300156"/>
            <a:ext cx="3036477" cy="404216"/>
          </a:xfrm>
        </p:spPr>
        <p:txBody>
          <a:bodyPr/>
          <a:lstStyle/>
          <a:p>
            <a:r>
              <a:rPr lang="en-GB" b="1" dirty="0">
                <a:solidFill>
                  <a:schemeClr val="accent4">
                    <a:lumMod val="75000"/>
                  </a:schemeClr>
                </a:solidFill>
              </a:rPr>
              <a:t>Large Service Centre</a:t>
            </a:r>
          </a:p>
        </p:txBody>
      </p:sp>
      <p:sp>
        <p:nvSpPr>
          <p:cNvPr id="7" name="Text Placeholder 6">
            <a:extLst>
              <a:ext uri="{FF2B5EF4-FFF2-40B4-BE49-F238E27FC236}">
                <a16:creationId xmlns:a16="http://schemas.microsoft.com/office/drawing/2014/main" id="{CBFE11CC-FACD-4505-B96A-DA8EF612FE4A}"/>
              </a:ext>
            </a:extLst>
          </p:cNvPr>
          <p:cNvSpPr>
            <a:spLocks noGrp="1"/>
          </p:cNvSpPr>
          <p:nvPr>
            <p:ph type="body" idx="12"/>
          </p:nvPr>
        </p:nvSpPr>
        <p:spPr/>
        <p:txBody>
          <a:bodyPr/>
          <a:lstStyle/>
          <a:p>
            <a:r>
              <a:rPr lang="en-GB" b="1" dirty="0">
                <a:solidFill>
                  <a:schemeClr val="accent4">
                    <a:lumMod val="75000"/>
                  </a:schemeClr>
                </a:solidFill>
              </a:rPr>
              <a:t>Safeguarded Waste Facilities</a:t>
            </a:r>
          </a:p>
        </p:txBody>
      </p:sp>
      <p:sp>
        <p:nvSpPr>
          <p:cNvPr id="8" name="Content Placeholder 7">
            <a:extLst>
              <a:ext uri="{FF2B5EF4-FFF2-40B4-BE49-F238E27FC236}">
                <a16:creationId xmlns:a16="http://schemas.microsoft.com/office/drawing/2014/main" id="{7B47B35F-F3B9-4C27-BD06-458D07FABA96}"/>
              </a:ext>
            </a:extLst>
          </p:cNvPr>
          <p:cNvSpPr>
            <a:spLocks noGrp="1"/>
          </p:cNvSpPr>
          <p:nvPr>
            <p:ph sz="half" idx="13"/>
          </p:nvPr>
        </p:nvSpPr>
        <p:spPr>
          <a:xfrm>
            <a:off x="8215178" y="2799146"/>
            <a:ext cx="3159672" cy="3813688"/>
          </a:xfrm>
        </p:spPr>
        <p:txBody>
          <a:bodyPr>
            <a:normAutofit lnSpcReduction="10000"/>
          </a:bodyPr>
          <a:lstStyle/>
          <a:p>
            <a:pPr marL="0" indent="0">
              <a:buNone/>
            </a:pPr>
            <a:r>
              <a:rPr lang="en-GB" b="1" dirty="0">
                <a:solidFill>
                  <a:schemeClr val="bg1"/>
                </a:solidFill>
              </a:rPr>
              <a:t>Non Hazardous Landfill </a:t>
            </a:r>
          </a:p>
          <a:p>
            <a:pPr marL="0" indent="0">
              <a:buNone/>
            </a:pPr>
            <a:r>
              <a:rPr lang="en-US" dirty="0" err="1">
                <a:solidFill>
                  <a:schemeClr val="bg1"/>
                </a:solidFill>
              </a:rPr>
              <a:t>Campwood</a:t>
            </a:r>
            <a:r>
              <a:rPr lang="en-US" dirty="0">
                <a:solidFill>
                  <a:schemeClr val="bg1"/>
                </a:solidFill>
              </a:rPr>
              <a:t> Landfill, Melton Ross Quarries, Barnetby-le-</a:t>
            </a:r>
            <a:r>
              <a:rPr lang="en-US" dirty="0" err="1">
                <a:solidFill>
                  <a:schemeClr val="bg1"/>
                </a:solidFill>
              </a:rPr>
              <a:t>Wold</a:t>
            </a:r>
            <a:endParaRPr lang="en-US" dirty="0">
              <a:solidFill>
                <a:schemeClr val="bg1"/>
              </a:solidFill>
            </a:endParaRPr>
          </a:p>
          <a:p>
            <a:pPr marL="0" indent="0">
              <a:buNone/>
            </a:pPr>
            <a:r>
              <a:rPr lang="en-US" b="1" dirty="0">
                <a:solidFill>
                  <a:schemeClr val="bg1"/>
                </a:solidFill>
              </a:rPr>
              <a:t>Household Recycling Centre</a:t>
            </a:r>
          </a:p>
          <a:p>
            <a:pPr marL="0" indent="0">
              <a:buNone/>
            </a:pPr>
            <a:r>
              <a:rPr lang="en-US" dirty="0">
                <a:solidFill>
                  <a:schemeClr val="bg1"/>
                </a:solidFill>
              </a:rPr>
              <a:t>Barnetby HWRC, </a:t>
            </a:r>
            <a:r>
              <a:rPr lang="en-US" dirty="0" err="1">
                <a:solidFill>
                  <a:schemeClr val="bg1"/>
                </a:solidFill>
              </a:rPr>
              <a:t>Bigby</a:t>
            </a:r>
            <a:r>
              <a:rPr lang="en-US" dirty="0">
                <a:solidFill>
                  <a:schemeClr val="bg1"/>
                </a:solidFill>
              </a:rPr>
              <a:t> Road, Barnetby-le-</a:t>
            </a:r>
            <a:r>
              <a:rPr lang="en-US" dirty="0" err="1">
                <a:solidFill>
                  <a:schemeClr val="bg1"/>
                </a:solidFill>
              </a:rPr>
              <a:t>Wold</a:t>
            </a:r>
            <a:endParaRPr lang="en-US" dirty="0">
              <a:solidFill>
                <a:schemeClr val="bg1"/>
              </a:solidFill>
            </a:endParaRPr>
          </a:p>
          <a:p>
            <a:pPr marL="0" indent="0">
              <a:buNone/>
            </a:pPr>
            <a:r>
              <a:rPr lang="en-GB" b="1" dirty="0">
                <a:solidFill>
                  <a:schemeClr val="bg1"/>
                </a:solidFill>
              </a:rPr>
              <a:t>Biological Treatment </a:t>
            </a:r>
            <a:endParaRPr lang="en-GB" dirty="0">
              <a:solidFill>
                <a:schemeClr val="bg1"/>
              </a:solidFill>
            </a:endParaRPr>
          </a:p>
          <a:p>
            <a:pPr marL="0" indent="0">
              <a:buNone/>
            </a:pPr>
            <a:r>
              <a:rPr lang="en-US" dirty="0">
                <a:solidFill>
                  <a:schemeClr val="bg1"/>
                </a:solidFill>
              </a:rPr>
              <a:t>Barnetby-le-</a:t>
            </a:r>
            <a:r>
              <a:rPr lang="en-US" dirty="0" err="1">
                <a:solidFill>
                  <a:schemeClr val="bg1"/>
                </a:solidFill>
              </a:rPr>
              <a:t>Wold</a:t>
            </a:r>
            <a:r>
              <a:rPr lang="en-US" dirty="0">
                <a:solidFill>
                  <a:schemeClr val="bg1"/>
                </a:solidFill>
              </a:rPr>
              <a:t> Sewerage Treatment Works, Marsh Lane, Barnetby-le-</a:t>
            </a:r>
            <a:r>
              <a:rPr lang="en-US" dirty="0" err="1">
                <a:solidFill>
                  <a:schemeClr val="bg1"/>
                </a:solidFill>
              </a:rPr>
              <a:t>Wold</a:t>
            </a:r>
            <a:endParaRPr lang="en-US" dirty="0">
              <a:solidFill>
                <a:schemeClr val="bg1"/>
              </a:solidFill>
            </a:endParaRPr>
          </a:p>
          <a:p>
            <a:pPr marL="0" indent="0">
              <a:buNone/>
            </a:pPr>
            <a:r>
              <a:rPr lang="en-US" b="1" dirty="0">
                <a:solidFill>
                  <a:schemeClr val="bg1"/>
                </a:solidFill>
              </a:rPr>
              <a:t>Inert Waste Transfer/treatment</a:t>
            </a:r>
          </a:p>
          <a:p>
            <a:pPr marL="0" indent="0">
              <a:buNone/>
            </a:pPr>
            <a:r>
              <a:rPr lang="en-GB" dirty="0">
                <a:solidFill>
                  <a:schemeClr val="bg1"/>
                </a:solidFill>
              </a:rPr>
              <a:t>Melton Ross Quarries, Barnetby-le-</a:t>
            </a:r>
            <a:r>
              <a:rPr lang="en-GB" dirty="0" err="1">
                <a:solidFill>
                  <a:schemeClr val="bg1"/>
                </a:solidFill>
              </a:rPr>
              <a:t>Wold</a:t>
            </a:r>
            <a:endParaRPr lang="en-GB" dirty="0">
              <a:solidFill>
                <a:schemeClr val="bg1"/>
              </a:solidFill>
            </a:endParaRPr>
          </a:p>
          <a:p>
            <a:pPr marL="0" indent="0">
              <a:buNone/>
            </a:pPr>
            <a:endParaRPr lang="en-GB" sz="1200" dirty="0">
              <a:solidFill>
                <a:schemeClr val="bg1"/>
              </a:solidFill>
            </a:endParaRPr>
          </a:p>
        </p:txBody>
      </p:sp>
    </p:spTree>
    <p:extLst>
      <p:ext uri="{BB962C8B-B14F-4D97-AF65-F5344CB8AC3E}">
        <p14:creationId xmlns:p14="http://schemas.microsoft.com/office/powerpoint/2010/main" val="163334736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16c05727-aa75-4e4a-9b5f-8a80a116589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234</TotalTime>
  <Words>2354</Words>
  <Application>Microsoft Office PowerPoint</Application>
  <PresentationFormat>Widescreen</PresentationFormat>
  <Paragraphs>182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Muli</vt:lpstr>
      <vt:lpstr>Wingdings</vt:lpstr>
      <vt:lpstr>Office Theme</vt:lpstr>
      <vt:lpstr>North Lincs Local Plan Barnetby le Wold</vt:lpstr>
      <vt:lpstr>What is a Local Plan?</vt:lpstr>
      <vt:lpstr>What is Happening Now?</vt:lpstr>
      <vt:lpstr>Stages  </vt:lpstr>
      <vt:lpstr>Key Challenges</vt:lpstr>
      <vt:lpstr>Key Challenges</vt:lpstr>
      <vt:lpstr>Key Challenges</vt:lpstr>
      <vt:lpstr>What does this mean for Barnetby Le Wold? </vt:lpstr>
      <vt:lpstr>Local Plan – Extracts for Barnetby le Wold  </vt:lpstr>
      <vt:lpstr>Local Plan – Extracts for Barnetby le Wold  </vt:lpstr>
      <vt:lpstr>New Dwellings and Development Sites  Barnetby Le Wold has been allocated to take on 75 new dwellings by 2038. This is a 1% housing growth increase  Barnetby le Wold has also been identified as a development site for employment. </vt:lpstr>
      <vt:lpstr>Land at top of King Road – Proposed Development Site</vt:lpstr>
      <vt:lpstr>Land at top of King Road – continued</vt:lpstr>
      <vt:lpstr>Land South of Barnetby Interchange (West of A18)</vt:lpstr>
      <vt:lpstr>Land at to South of Barnetby Interchange -continued</vt:lpstr>
      <vt:lpstr>Land South of Barnetby Interchange – (East of A18)</vt:lpstr>
      <vt:lpstr>Land South of Barnetby Interchange – (East of A18)</vt:lpstr>
      <vt:lpstr>Other Impacts</vt:lpstr>
      <vt:lpstr>Other Impacts</vt:lpstr>
      <vt:lpstr>Goals for Q1</vt:lpstr>
      <vt:lpstr>   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Lincs Local Plan Barnetby le Wold</dc:title>
  <dc:creator>Barnetby Parish Council</dc:creator>
  <cp:lastModifiedBy>Barnetby Parish Council</cp:lastModifiedBy>
  <cp:revision>5</cp:revision>
  <dcterms:created xsi:type="dcterms:W3CDTF">2021-11-06T09:05:01Z</dcterms:created>
  <dcterms:modified xsi:type="dcterms:W3CDTF">2021-11-10T21:16:22Z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